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2"/>
  </p:normalViewPr>
  <p:slideViewPr>
    <p:cSldViewPr snapToGrid="0">
      <p:cViewPr varScale="1">
        <p:scale>
          <a:sx n="109" d="100"/>
          <a:sy n="109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FAB1CC6-40E8-D3DF-5D4B-A0A52915C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1CA3E1BB-31DE-75A4-823F-9044EF85E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7A77B0B8-E821-20DB-D834-9FB261319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094C-3234-4A1C-AA99-7A8C3F9E1BA0}" type="datetimeFigureOut">
              <a:rPr lang="bg-BG" smtClean="0"/>
              <a:t>4.07.24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1F6BB97A-0046-6E78-6676-9A299BD5D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28FD8EB4-D13D-A028-313C-5879C51D7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10B0-BA57-4C6D-9D06-5F8F46FDA0E4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4894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E56822C-4198-137D-0184-1EA884871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7A4C8B54-8E73-2796-D956-9DAB584CE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3DA00D55-F25D-FE29-9082-26E04BFBA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094C-3234-4A1C-AA99-7A8C3F9E1BA0}" type="datetimeFigureOut">
              <a:rPr lang="bg-BG" smtClean="0"/>
              <a:t>4.07.24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1D5F3DA8-FFF9-213D-360A-34D300028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46969CA9-7793-5D8A-59E9-75F24CAB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10B0-BA57-4C6D-9D06-5F8F46FDA0E4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715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96F3C64C-B276-E542-A220-8BAF5D1C5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A5E38691-FB1A-F7B8-2329-FB996EEB2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A7FA722F-2B37-E454-459E-832D59C5A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094C-3234-4A1C-AA99-7A8C3F9E1BA0}" type="datetimeFigureOut">
              <a:rPr lang="bg-BG" smtClean="0"/>
              <a:t>4.07.24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DEAE94E3-2865-C5E7-5A6A-B30C2057D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B04DF7E1-052A-B577-C500-718010630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10B0-BA57-4C6D-9D06-5F8F46FDA0E4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1346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6A3B601-10AB-DF3F-858A-2F1B1EAE4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F5E41D1-75F0-CD35-4057-277F3EC56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16E126D5-53FA-F131-FC9D-7CD91E069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094C-3234-4A1C-AA99-7A8C3F9E1BA0}" type="datetimeFigureOut">
              <a:rPr lang="bg-BG" smtClean="0"/>
              <a:t>4.07.24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3A53AF9B-FFAA-7CC6-484A-38D47E60F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F8769DFE-18B1-4FA0-72D1-123E456C6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10B0-BA57-4C6D-9D06-5F8F46FDA0E4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1514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659EC6E-C2EC-2A4F-813F-04F3F48EA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C05D2DED-022D-2671-D014-9CB601A17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B2813EE7-0C9B-BFB6-4516-ED41A2A40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094C-3234-4A1C-AA99-7A8C3F9E1BA0}" type="datetimeFigureOut">
              <a:rPr lang="bg-BG" smtClean="0"/>
              <a:t>4.07.24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3CBA15BC-8FED-CA2A-CD93-6A5F239C5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0541BAB7-8CEF-FB06-C5BC-3137FAE0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10B0-BA57-4C6D-9D06-5F8F46FDA0E4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5467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F41A90F-086D-8E96-E5BD-6ADEDA498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46798A47-1711-A7BD-FFE8-7AFE05DCE8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80AFD6B7-CDBD-2D18-C3E1-E48747E22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0DCB941D-DF7D-D423-300D-A402A7817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094C-3234-4A1C-AA99-7A8C3F9E1BA0}" type="datetimeFigureOut">
              <a:rPr lang="bg-BG" smtClean="0"/>
              <a:t>4.07.24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120E9124-637B-92A6-2335-D6187F82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F321CD84-B7CF-B7EC-24E6-5E005E6C1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10B0-BA57-4C6D-9D06-5F8F46FDA0E4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702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E741241-AF62-1ED4-DD04-E5619110E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FFEA9E57-099A-998D-C575-AF51E622A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2AEEA7F4-1256-2E66-9C5A-D47D6E899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D0DA7E30-6D99-4775-50D7-8C936476C0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4F2E6AF5-6C44-5B37-AA01-5CF1CDC43A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706BC51F-9DCE-A0B0-8278-C9103F919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094C-3234-4A1C-AA99-7A8C3F9E1BA0}" type="datetimeFigureOut">
              <a:rPr lang="bg-BG" smtClean="0"/>
              <a:t>4.07.24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9C20ACA3-DC7E-B483-58EF-77423A769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3A853830-5D88-94E0-9CB0-829F43B64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10B0-BA57-4C6D-9D06-5F8F46FDA0E4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6596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207C5C0-12C4-A934-B981-4A76A98D1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DAD63B7D-6252-5708-96C8-69572D8E8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094C-3234-4A1C-AA99-7A8C3F9E1BA0}" type="datetimeFigureOut">
              <a:rPr lang="bg-BG" smtClean="0"/>
              <a:t>4.07.24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CD77D344-7DC2-1A4B-2899-404EAABFA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89F4884B-12F2-E1A3-3785-AB78747F3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10B0-BA57-4C6D-9D06-5F8F46FDA0E4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420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F82A148B-B0A2-3FA2-9C1A-67A4EE2F1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094C-3234-4A1C-AA99-7A8C3F9E1BA0}" type="datetimeFigureOut">
              <a:rPr lang="bg-BG" smtClean="0"/>
              <a:t>4.07.24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2DDAACDB-B3E9-86B7-0F38-87FBEFD05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AA998A52-DA37-4DD2-0671-D5501E03F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10B0-BA57-4C6D-9D06-5F8F46FDA0E4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9923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EAC7348-A738-3B87-98D1-7CCD077DF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9721340-10B4-B19F-14F9-960272E76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51280B3B-963D-2961-9505-F994EE937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2C0209D1-B559-DDE6-2E0F-AE6DFC19E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094C-3234-4A1C-AA99-7A8C3F9E1BA0}" type="datetimeFigureOut">
              <a:rPr lang="bg-BG" smtClean="0"/>
              <a:t>4.07.24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0217399D-E9E7-AF0B-57E3-F6E14A39B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A9B94D9B-DF05-E322-C4B6-E33DFC2D4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10B0-BA57-4C6D-9D06-5F8F46FDA0E4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4502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6CBD1B6-F1B8-1680-F73F-9CFD8B7E5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DC37C4CF-DE67-A8EE-0523-BF88BA412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0F339301-E7CA-B4F6-4D14-8CCA17BAE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15DDA2C2-1A66-0363-9155-2DFA0951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094C-3234-4A1C-AA99-7A8C3F9E1BA0}" type="datetimeFigureOut">
              <a:rPr lang="bg-BG" smtClean="0"/>
              <a:t>4.07.24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9B4A8D5C-BAD8-9BB4-D63F-9A10767DC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8FA73D76-BD1C-4D93-29D5-60198B8C1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10B0-BA57-4C6D-9D06-5F8F46FDA0E4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7832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D5C00994-72FE-ABCB-C3F1-5C0430257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9C2D3EA6-AA89-6527-015F-73FDED260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B5021C19-807D-0B43-17B9-5B4BD0513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E094C-3234-4A1C-AA99-7A8C3F9E1BA0}" type="datetimeFigureOut">
              <a:rPr lang="bg-BG" smtClean="0"/>
              <a:t>4.07.24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C644D77F-4A84-8582-053C-442E7588E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E869E1BD-2791-94F2-427A-9C1DB1BB6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10B0-BA57-4C6D-9D06-5F8F46FDA0E4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8320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 descr="Картина, която съдържа текст, анимирана рисунка, екранна снимка&#10;&#10;Описанието е генерирано автоматично">
            <a:extLst>
              <a:ext uri="{FF2B5EF4-FFF2-40B4-BE49-F238E27FC236}">
                <a16:creationId xmlns:a16="http://schemas.microsoft.com/office/drawing/2014/main" id="{FF66E9A7-9EC8-7BAA-EBAE-806E83066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61576"/>
            <a:ext cx="9610242" cy="661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13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текст, екранна снимка, анимирана рисунка&#10;&#10;Описанието е генерирано автоматично">
            <a:extLst>
              <a:ext uri="{FF2B5EF4-FFF2-40B4-BE49-F238E27FC236}">
                <a16:creationId xmlns:a16="http://schemas.microsoft.com/office/drawing/2014/main" id="{DEF8524D-67C4-B26E-4D43-997D23F56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62" y="0"/>
            <a:ext cx="5156638" cy="6858000"/>
          </a:xfrm>
          <a:prstGeom prst="rect">
            <a:avLst/>
          </a:prstGeom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427B1547-546C-3FD4-931C-2D9D67A15CD1}"/>
              </a:ext>
            </a:extLst>
          </p:cNvPr>
          <p:cNvSpPr txBox="1"/>
          <p:nvPr/>
        </p:nvSpPr>
        <p:spPr>
          <a:xfrm rot="538804">
            <a:off x="6991109" y="1597306"/>
            <a:ext cx="4492512" cy="10156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g-BG" sz="2000" dirty="0"/>
              <a:t>Музика, 2 клас, </a:t>
            </a:r>
          </a:p>
          <a:p>
            <a:r>
              <a:rPr lang="bg-BG" sz="2000" dirty="0"/>
              <a:t>издателство „Клет“, </a:t>
            </a:r>
          </a:p>
          <a:p>
            <a:r>
              <a:rPr lang="bg-BG" sz="2000" dirty="0"/>
              <a:t>авт. Елисавета Вълчинова-</a:t>
            </a:r>
            <a:r>
              <a:rPr lang="bg-BG" sz="2000" dirty="0" err="1"/>
              <a:t>Чендова</a:t>
            </a:r>
            <a:r>
              <a:rPr lang="bg-BG" sz="2000" dirty="0"/>
              <a:t> и ко</a:t>
            </a:r>
          </a:p>
        </p:txBody>
      </p:sp>
    </p:spTree>
    <p:extLst>
      <p:ext uri="{BB962C8B-B14F-4D97-AF65-F5344CB8AC3E}">
        <p14:creationId xmlns:p14="http://schemas.microsoft.com/office/powerpoint/2010/main" val="155656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текст, графична колекция, Анимационен филм, анимирана рисунка&#10;&#10;Описанието е генерирано автоматично">
            <a:extLst>
              <a:ext uri="{FF2B5EF4-FFF2-40B4-BE49-F238E27FC236}">
                <a16:creationId xmlns:a16="http://schemas.microsoft.com/office/drawing/2014/main" id="{23E2EB0E-00C6-F80A-11AC-42EB1FD95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302" y="0"/>
            <a:ext cx="6899396" cy="6858000"/>
          </a:xfrm>
          <a:prstGeom prst="rect">
            <a:avLst/>
          </a:prstGeom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2D30C0EE-6CD8-5B85-38A0-F01C531ECB8E}"/>
              </a:ext>
            </a:extLst>
          </p:cNvPr>
          <p:cNvSpPr txBox="1"/>
          <p:nvPr/>
        </p:nvSpPr>
        <p:spPr>
          <a:xfrm>
            <a:off x="3402956" y="243068"/>
            <a:ext cx="5565537" cy="646986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2800" dirty="0"/>
              <a:t> </a:t>
            </a:r>
            <a:r>
              <a:rPr lang="bg-BG" sz="3200" dirty="0">
                <a:solidFill>
                  <a:schemeClr val="bg1"/>
                </a:solidFill>
              </a:rPr>
              <a:t>Какво правя всеки ден?            </a:t>
            </a:r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0F3E0385-C0D9-642F-76C5-F25C39D8F10E}"/>
              </a:ext>
            </a:extLst>
          </p:cNvPr>
          <p:cNvSpPr txBox="1"/>
          <p:nvPr/>
        </p:nvSpPr>
        <p:spPr>
          <a:xfrm rot="20719603">
            <a:off x="106473" y="726219"/>
            <a:ext cx="2198391" cy="1123712"/>
          </a:xfrm>
          <a:prstGeom prst="irregularSeal1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bg-BG" sz="2000" dirty="0"/>
              <a:t>Попълни!</a:t>
            </a:r>
          </a:p>
        </p:txBody>
      </p:sp>
    </p:spTree>
    <p:extLst>
      <p:ext uri="{BB962C8B-B14F-4D97-AF65-F5344CB8AC3E}">
        <p14:creationId xmlns:p14="http://schemas.microsoft.com/office/powerpoint/2010/main" val="18130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текст, Човешко лице, графична колекция, илюстрация&#10;&#10;Описанието е генерирано автоматично">
            <a:extLst>
              <a:ext uri="{FF2B5EF4-FFF2-40B4-BE49-F238E27FC236}">
                <a16:creationId xmlns:a16="http://schemas.microsoft.com/office/drawing/2014/main" id="{037BC134-AE8B-9C8F-63DB-A119C5AB9E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1" b="11223"/>
          <a:stretch/>
        </p:blipFill>
        <p:spPr>
          <a:xfrm>
            <a:off x="243068" y="-10025"/>
            <a:ext cx="5934376" cy="687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2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текст, екранна снимка, анимирана рисунка&#10;&#10;Описанието е генерирано автоматично">
            <a:extLst>
              <a:ext uri="{FF2B5EF4-FFF2-40B4-BE49-F238E27FC236}">
                <a16:creationId xmlns:a16="http://schemas.microsoft.com/office/drawing/2014/main" id="{F4750E7A-492C-89FE-5EFF-DBDBB776E9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r="13013" b="50000"/>
          <a:stretch/>
        </p:blipFill>
        <p:spPr>
          <a:xfrm>
            <a:off x="0" y="162044"/>
            <a:ext cx="6192457" cy="5706319"/>
          </a:xfrm>
          <a:prstGeom prst="rect">
            <a:avLst/>
          </a:prstGeom>
        </p:spPr>
      </p:pic>
      <p:pic>
        <p:nvPicPr>
          <p:cNvPr id="5" name="Картина 4" descr="Картина, която съдържа текст, екранна снимка, анимирана рисунка&#10;&#10;Описанието е генерирано автоматично">
            <a:extLst>
              <a:ext uri="{FF2B5EF4-FFF2-40B4-BE49-F238E27FC236}">
                <a16:creationId xmlns:a16="http://schemas.microsoft.com/office/drawing/2014/main" id="{DE0F7F94-A58C-D236-ADC7-F813CC80F3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3" t="50000" r="11714" b="8692"/>
          <a:stretch/>
        </p:blipFill>
        <p:spPr>
          <a:xfrm>
            <a:off x="6096000" y="1415003"/>
            <a:ext cx="5957545" cy="4453360"/>
          </a:xfrm>
          <a:prstGeom prst="rect">
            <a:avLst/>
          </a:prstGeom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F119C1FA-E971-6E66-09A1-6DDA46F37E55}"/>
              </a:ext>
            </a:extLst>
          </p:cNvPr>
          <p:cNvSpPr txBox="1"/>
          <p:nvPr/>
        </p:nvSpPr>
        <p:spPr>
          <a:xfrm>
            <a:off x="1551007" y="428263"/>
            <a:ext cx="346094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sz="2000" dirty="0"/>
              <a:t>Какво прави Стела всеки ден?</a:t>
            </a:r>
          </a:p>
        </p:txBody>
      </p: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46E0B451-F9E8-F363-F354-0C6FCCA6A668}"/>
              </a:ext>
            </a:extLst>
          </p:cNvPr>
          <p:cNvSpPr txBox="1"/>
          <p:nvPr/>
        </p:nvSpPr>
        <p:spPr>
          <a:xfrm>
            <a:off x="0" y="1094592"/>
            <a:ext cx="584397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sz="2000" dirty="0"/>
              <a:t>Разгледай картинките и свържи часа с подходящата</a:t>
            </a: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5D880E96-D41F-771B-F987-CC26A4D0A1C5}"/>
              </a:ext>
            </a:extLst>
          </p:cNvPr>
          <p:cNvSpPr txBox="1"/>
          <p:nvPr/>
        </p:nvSpPr>
        <p:spPr>
          <a:xfrm>
            <a:off x="393539" y="2731625"/>
            <a:ext cx="147668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dirty="0"/>
              <a:t>Събуждам се</a:t>
            </a:r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B296E8CD-EF27-1A42-70F2-34D486000A28}"/>
              </a:ext>
            </a:extLst>
          </p:cNvPr>
          <p:cNvSpPr txBox="1"/>
          <p:nvPr/>
        </p:nvSpPr>
        <p:spPr>
          <a:xfrm>
            <a:off x="234912" y="3922249"/>
            <a:ext cx="1562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dirty="0"/>
              <a:t>Играя с моите</a:t>
            </a:r>
          </a:p>
          <a:p>
            <a:r>
              <a:rPr lang="bg-BG" dirty="0"/>
              <a:t> приятели</a:t>
            </a:r>
          </a:p>
        </p:txBody>
      </p:sp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503B72D7-D806-25D0-98A0-695FD8907157}"/>
              </a:ext>
            </a:extLst>
          </p:cNvPr>
          <p:cNvSpPr txBox="1"/>
          <p:nvPr/>
        </p:nvSpPr>
        <p:spPr>
          <a:xfrm>
            <a:off x="138455" y="5683697"/>
            <a:ext cx="219534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dirty="0"/>
              <a:t>Пиша си домашните</a:t>
            </a:r>
          </a:p>
        </p:txBody>
      </p:sp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id="{33802C03-A200-5E88-0D28-F9EB31D58744}"/>
              </a:ext>
            </a:extLst>
          </p:cNvPr>
          <p:cNvSpPr txBox="1"/>
          <p:nvPr/>
        </p:nvSpPr>
        <p:spPr>
          <a:xfrm>
            <a:off x="4362552" y="2662621"/>
            <a:ext cx="15887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dirty="0"/>
              <a:t>Закусвам      </a:t>
            </a:r>
          </a:p>
        </p:txBody>
      </p:sp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id="{9A188B00-9370-3E33-BB97-900877324A18}"/>
              </a:ext>
            </a:extLst>
          </p:cNvPr>
          <p:cNvSpPr txBox="1"/>
          <p:nvPr/>
        </p:nvSpPr>
        <p:spPr>
          <a:xfrm>
            <a:off x="4407186" y="4124401"/>
            <a:ext cx="161480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dirty="0"/>
              <a:t>Мия си зъбите</a:t>
            </a:r>
          </a:p>
        </p:txBody>
      </p:sp>
      <p:sp>
        <p:nvSpPr>
          <p:cNvPr id="13" name="Текстово поле 12">
            <a:extLst>
              <a:ext uri="{FF2B5EF4-FFF2-40B4-BE49-F238E27FC236}">
                <a16:creationId xmlns:a16="http://schemas.microsoft.com/office/drawing/2014/main" id="{09574616-A46C-38B9-8ABA-F1754E111FEC}"/>
              </a:ext>
            </a:extLst>
          </p:cNvPr>
          <p:cNvSpPr txBox="1"/>
          <p:nvPr/>
        </p:nvSpPr>
        <p:spPr>
          <a:xfrm>
            <a:off x="4112568" y="5586181"/>
            <a:ext cx="264065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dirty="0"/>
              <a:t>Връщам се/Прибирам се</a:t>
            </a:r>
          </a:p>
          <a:p>
            <a:r>
              <a:rPr lang="bg-BG" dirty="0"/>
              <a:t>вкъщи</a:t>
            </a:r>
          </a:p>
        </p:txBody>
      </p:sp>
      <p:sp>
        <p:nvSpPr>
          <p:cNvPr id="14" name="Текстово поле 13">
            <a:extLst>
              <a:ext uri="{FF2B5EF4-FFF2-40B4-BE49-F238E27FC236}">
                <a16:creationId xmlns:a16="http://schemas.microsoft.com/office/drawing/2014/main" id="{61A1D002-535D-352C-B9EB-8960ED252BF1}"/>
              </a:ext>
            </a:extLst>
          </p:cNvPr>
          <p:cNvSpPr txBox="1"/>
          <p:nvPr/>
        </p:nvSpPr>
        <p:spPr>
          <a:xfrm>
            <a:off x="6198241" y="2393511"/>
            <a:ext cx="17679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dirty="0"/>
              <a:t>Обядвам в </a:t>
            </a:r>
          </a:p>
          <a:p>
            <a:r>
              <a:rPr lang="bg-BG" dirty="0"/>
              <a:t>училищния стол</a:t>
            </a:r>
          </a:p>
        </p:txBody>
      </p:sp>
      <p:sp>
        <p:nvSpPr>
          <p:cNvPr id="15" name="Текстово поле 14">
            <a:extLst>
              <a:ext uri="{FF2B5EF4-FFF2-40B4-BE49-F238E27FC236}">
                <a16:creationId xmlns:a16="http://schemas.microsoft.com/office/drawing/2014/main" id="{3A7B036E-FBE4-4A2E-EB07-B87A2FE7B476}"/>
              </a:ext>
            </a:extLst>
          </p:cNvPr>
          <p:cNvSpPr txBox="1"/>
          <p:nvPr/>
        </p:nvSpPr>
        <p:spPr>
          <a:xfrm>
            <a:off x="6427369" y="3697335"/>
            <a:ext cx="12146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dirty="0"/>
              <a:t>Лягам си   </a:t>
            </a:r>
          </a:p>
        </p:txBody>
      </p:sp>
      <p:sp>
        <p:nvSpPr>
          <p:cNvPr id="16" name="Текстово поле 15">
            <a:extLst>
              <a:ext uri="{FF2B5EF4-FFF2-40B4-BE49-F238E27FC236}">
                <a16:creationId xmlns:a16="http://schemas.microsoft.com/office/drawing/2014/main" id="{9ACDA40E-995F-5509-5F10-4EAD7C56346E}"/>
              </a:ext>
            </a:extLst>
          </p:cNvPr>
          <p:cNvSpPr txBox="1"/>
          <p:nvPr/>
        </p:nvSpPr>
        <p:spPr>
          <a:xfrm>
            <a:off x="6299322" y="4996460"/>
            <a:ext cx="16955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dirty="0"/>
              <a:t>Вечерям със </a:t>
            </a:r>
          </a:p>
          <a:p>
            <a:r>
              <a:rPr lang="bg-BG" dirty="0"/>
              <a:t>семейството си</a:t>
            </a:r>
          </a:p>
        </p:txBody>
      </p:sp>
      <p:sp>
        <p:nvSpPr>
          <p:cNvPr id="17" name="Текстово поле 16">
            <a:extLst>
              <a:ext uri="{FF2B5EF4-FFF2-40B4-BE49-F238E27FC236}">
                <a16:creationId xmlns:a16="http://schemas.microsoft.com/office/drawing/2014/main" id="{EF5BD796-41C9-9115-E19C-D8B3C69A141E}"/>
              </a:ext>
            </a:extLst>
          </p:cNvPr>
          <p:cNvSpPr txBox="1"/>
          <p:nvPr/>
        </p:nvSpPr>
        <p:spPr>
          <a:xfrm>
            <a:off x="10281084" y="2377285"/>
            <a:ext cx="139486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dirty="0"/>
              <a:t>Вземам душ</a:t>
            </a:r>
          </a:p>
        </p:txBody>
      </p:sp>
      <p:sp>
        <p:nvSpPr>
          <p:cNvPr id="18" name="Текстово поле 17">
            <a:extLst>
              <a:ext uri="{FF2B5EF4-FFF2-40B4-BE49-F238E27FC236}">
                <a16:creationId xmlns:a16="http://schemas.microsoft.com/office/drawing/2014/main" id="{68B00F57-67C3-0EEF-2060-6F5102B93186}"/>
              </a:ext>
            </a:extLst>
          </p:cNvPr>
          <p:cNvSpPr txBox="1"/>
          <p:nvPr/>
        </p:nvSpPr>
        <p:spPr>
          <a:xfrm>
            <a:off x="9982979" y="3814910"/>
            <a:ext cx="213500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dirty="0"/>
              <a:t>Отивам на училище</a:t>
            </a:r>
          </a:p>
        </p:txBody>
      </p:sp>
      <p:sp>
        <p:nvSpPr>
          <p:cNvPr id="19" name="Текстово поле 18">
            <a:extLst>
              <a:ext uri="{FF2B5EF4-FFF2-40B4-BE49-F238E27FC236}">
                <a16:creationId xmlns:a16="http://schemas.microsoft.com/office/drawing/2014/main" id="{04BF9B3A-6225-B135-F0C1-C719ED5F913E}"/>
              </a:ext>
            </a:extLst>
          </p:cNvPr>
          <p:cNvSpPr txBox="1"/>
          <p:nvPr/>
        </p:nvSpPr>
        <p:spPr>
          <a:xfrm>
            <a:off x="9902765" y="5067869"/>
            <a:ext cx="221522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dirty="0"/>
              <a:t>Играя с играчките си</a:t>
            </a:r>
          </a:p>
        </p:txBody>
      </p:sp>
    </p:spTree>
    <p:extLst>
      <p:ext uri="{BB962C8B-B14F-4D97-AF65-F5344CB8AC3E}">
        <p14:creationId xmlns:p14="http://schemas.microsoft.com/office/powerpoint/2010/main" val="355050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текст, Човешко лице, анимирана рисунка&#10;&#10;Описанието е генерирано автоматично">
            <a:extLst>
              <a:ext uri="{FF2B5EF4-FFF2-40B4-BE49-F238E27FC236}">
                <a16:creationId xmlns:a16="http://schemas.microsoft.com/office/drawing/2014/main" id="{1CDA6DD1-729D-33DF-8F22-E3CE78CFF6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2" b="57299"/>
          <a:stretch/>
        </p:blipFill>
        <p:spPr>
          <a:xfrm>
            <a:off x="0" y="231494"/>
            <a:ext cx="6096000" cy="3115772"/>
          </a:xfrm>
          <a:prstGeom prst="rect">
            <a:avLst/>
          </a:prstGeom>
        </p:spPr>
      </p:pic>
      <p:pic>
        <p:nvPicPr>
          <p:cNvPr id="5" name="Картина 4" descr="Картина, която съдържа текст, Човешко лице, анимирана рисунка&#10;&#10;Описанието е генерирано автоматично">
            <a:extLst>
              <a:ext uri="{FF2B5EF4-FFF2-40B4-BE49-F238E27FC236}">
                <a16:creationId xmlns:a16="http://schemas.microsoft.com/office/drawing/2014/main" id="{5836DE0A-DA88-BB65-147E-D71C8E868D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94" b="3375"/>
          <a:stretch/>
        </p:blipFill>
        <p:spPr>
          <a:xfrm>
            <a:off x="6096000" y="1162986"/>
            <a:ext cx="6096000" cy="4695498"/>
          </a:xfrm>
          <a:prstGeom prst="rect">
            <a:avLst/>
          </a:prstGeom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01471AA2-ADE9-297F-21FB-0DD70295FB9A}"/>
              </a:ext>
            </a:extLst>
          </p:cNvPr>
          <p:cNvSpPr txBox="1"/>
          <p:nvPr/>
        </p:nvSpPr>
        <p:spPr>
          <a:xfrm>
            <a:off x="879676" y="4004841"/>
            <a:ext cx="3091680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g-BG" sz="2800" dirty="0"/>
              <a:t>Примерни глаголи </a:t>
            </a:r>
          </a:p>
        </p:txBody>
      </p: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B6977631-3322-617D-9309-E4F68C0F7F16}"/>
              </a:ext>
            </a:extLst>
          </p:cNvPr>
          <p:cNvSpPr txBox="1"/>
          <p:nvPr/>
        </p:nvSpPr>
        <p:spPr>
          <a:xfrm>
            <a:off x="503611" y="1504708"/>
            <a:ext cx="75212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dirty="0"/>
              <a:t>плача</a:t>
            </a: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C35DFE08-DDA3-04D1-9DEF-392F6199CB3A}"/>
              </a:ext>
            </a:extLst>
          </p:cNvPr>
          <p:cNvSpPr txBox="1"/>
          <p:nvPr/>
        </p:nvSpPr>
        <p:spPr>
          <a:xfrm>
            <a:off x="1879182" y="1504708"/>
            <a:ext cx="95410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dirty="0"/>
              <a:t>смея се</a:t>
            </a:r>
          </a:p>
        </p:txBody>
      </p: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6D830A8A-3460-FEBD-A256-E1E058C04346}"/>
              </a:ext>
            </a:extLst>
          </p:cNvPr>
          <p:cNvSpPr txBox="1"/>
          <p:nvPr/>
        </p:nvSpPr>
        <p:spPr>
          <a:xfrm>
            <a:off x="3439972" y="1504708"/>
            <a:ext cx="52931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dirty="0"/>
              <a:t>пея</a:t>
            </a: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A39A0462-1446-DFA2-4C3D-79A7EB0DCA92}"/>
              </a:ext>
            </a:extLst>
          </p:cNvPr>
          <p:cNvSpPr txBox="1"/>
          <p:nvPr/>
        </p:nvSpPr>
        <p:spPr>
          <a:xfrm>
            <a:off x="4960005" y="1504708"/>
            <a:ext cx="111248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dirty="0"/>
              <a:t>танцувам</a:t>
            </a:r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78788718-F9EF-FA96-E663-2A1FCE3B78A8}"/>
              </a:ext>
            </a:extLst>
          </p:cNvPr>
          <p:cNvSpPr txBox="1"/>
          <p:nvPr/>
        </p:nvSpPr>
        <p:spPr>
          <a:xfrm>
            <a:off x="503610" y="3000554"/>
            <a:ext cx="56457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dirty="0"/>
              <a:t>спя </a:t>
            </a:r>
          </a:p>
        </p:txBody>
      </p:sp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213E3D89-FC8F-4AF5-11A3-20C3CD7A0BB1}"/>
              </a:ext>
            </a:extLst>
          </p:cNvPr>
          <p:cNvSpPr txBox="1"/>
          <p:nvPr/>
        </p:nvSpPr>
        <p:spPr>
          <a:xfrm>
            <a:off x="1709307" y="2977934"/>
            <a:ext cx="95410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dirty="0"/>
              <a:t>пиша</a:t>
            </a:r>
          </a:p>
        </p:txBody>
      </p:sp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id="{DE6AD0D6-8139-4805-192A-FCA9303CBE0C}"/>
              </a:ext>
            </a:extLst>
          </p:cNvPr>
          <p:cNvSpPr txBox="1"/>
          <p:nvPr/>
        </p:nvSpPr>
        <p:spPr>
          <a:xfrm>
            <a:off x="3364058" y="2962588"/>
            <a:ext cx="60856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dirty="0"/>
              <a:t>чета</a:t>
            </a:r>
          </a:p>
        </p:txBody>
      </p:sp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id="{8F305DF3-1A0A-EFA2-98A0-48405B0D371B}"/>
              </a:ext>
            </a:extLst>
          </p:cNvPr>
          <p:cNvSpPr txBox="1"/>
          <p:nvPr/>
        </p:nvSpPr>
        <p:spPr>
          <a:xfrm>
            <a:off x="4800656" y="3003530"/>
            <a:ext cx="123168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dirty="0"/>
              <a:t>оцветявам</a:t>
            </a:r>
          </a:p>
        </p:txBody>
      </p:sp>
      <p:sp>
        <p:nvSpPr>
          <p:cNvPr id="13" name="Текстово поле 12">
            <a:extLst>
              <a:ext uri="{FF2B5EF4-FFF2-40B4-BE49-F238E27FC236}">
                <a16:creationId xmlns:a16="http://schemas.microsoft.com/office/drawing/2014/main" id="{0C9912F6-248D-2C75-1854-5AC71218C669}"/>
              </a:ext>
            </a:extLst>
          </p:cNvPr>
          <p:cNvSpPr txBox="1"/>
          <p:nvPr/>
        </p:nvSpPr>
        <p:spPr>
          <a:xfrm>
            <a:off x="6535950" y="2421038"/>
            <a:ext cx="101021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dirty="0"/>
              <a:t>рисувам</a:t>
            </a:r>
          </a:p>
        </p:txBody>
      </p:sp>
      <p:sp>
        <p:nvSpPr>
          <p:cNvPr id="14" name="Текстово поле 13">
            <a:extLst>
              <a:ext uri="{FF2B5EF4-FFF2-40B4-BE49-F238E27FC236}">
                <a16:creationId xmlns:a16="http://schemas.microsoft.com/office/drawing/2014/main" id="{68567096-2A8A-1052-2E8C-F9D5C5DEF756}"/>
              </a:ext>
            </a:extLst>
          </p:cNvPr>
          <p:cNvSpPr txBox="1"/>
          <p:nvPr/>
        </p:nvSpPr>
        <p:spPr>
          <a:xfrm>
            <a:off x="8010267" y="2421038"/>
            <a:ext cx="73129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dirty="0"/>
              <a:t>играя</a:t>
            </a:r>
          </a:p>
        </p:txBody>
      </p:sp>
      <p:sp>
        <p:nvSpPr>
          <p:cNvPr id="15" name="Текстово поле 14">
            <a:extLst>
              <a:ext uri="{FF2B5EF4-FFF2-40B4-BE49-F238E27FC236}">
                <a16:creationId xmlns:a16="http://schemas.microsoft.com/office/drawing/2014/main" id="{C4C2DB49-F844-3A92-5D4C-402F0E81545C}"/>
              </a:ext>
            </a:extLst>
          </p:cNvPr>
          <p:cNvSpPr txBox="1"/>
          <p:nvPr/>
        </p:nvSpPr>
        <p:spPr>
          <a:xfrm>
            <a:off x="9527732" y="2421038"/>
            <a:ext cx="68441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dirty="0"/>
              <a:t>режа</a:t>
            </a:r>
          </a:p>
        </p:txBody>
      </p:sp>
      <p:sp>
        <p:nvSpPr>
          <p:cNvPr id="16" name="Текстово поле 15">
            <a:extLst>
              <a:ext uri="{FF2B5EF4-FFF2-40B4-BE49-F238E27FC236}">
                <a16:creationId xmlns:a16="http://schemas.microsoft.com/office/drawing/2014/main" id="{43E02A04-493A-311C-2C2A-EC511022286A}"/>
              </a:ext>
            </a:extLst>
          </p:cNvPr>
          <p:cNvSpPr txBox="1"/>
          <p:nvPr/>
        </p:nvSpPr>
        <p:spPr>
          <a:xfrm>
            <a:off x="11000724" y="2421038"/>
            <a:ext cx="53893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dirty="0"/>
              <a:t>пия</a:t>
            </a:r>
          </a:p>
        </p:txBody>
      </p:sp>
      <p:sp>
        <p:nvSpPr>
          <p:cNvPr id="17" name="Текстово поле 16">
            <a:extLst>
              <a:ext uri="{FF2B5EF4-FFF2-40B4-BE49-F238E27FC236}">
                <a16:creationId xmlns:a16="http://schemas.microsoft.com/office/drawing/2014/main" id="{EED7D3CC-B0B5-0B62-C510-09A4807AD5AC}"/>
              </a:ext>
            </a:extLst>
          </p:cNvPr>
          <p:cNvSpPr txBox="1"/>
          <p:nvPr/>
        </p:nvSpPr>
        <p:spPr>
          <a:xfrm>
            <a:off x="6563886" y="3931313"/>
            <a:ext cx="57419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dirty="0"/>
              <a:t>ям  </a:t>
            </a:r>
          </a:p>
        </p:txBody>
      </p:sp>
      <p:sp>
        <p:nvSpPr>
          <p:cNvPr id="18" name="Текстово поле 17">
            <a:extLst>
              <a:ext uri="{FF2B5EF4-FFF2-40B4-BE49-F238E27FC236}">
                <a16:creationId xmlns:a16="http://schemas.microsoft.com/office/drawing/2014/main" id="{8FA1D8E0-4C8D-AC1F-0945-74E3B03A0DE3}"/>
              </a:ext>
            </a:extLst>
          </p:cNvPr>
          <p:cNvSpPr txBox="1"/>
          <p:nvPr/>
        </p:nvSpPr>
        <p:spPr>
          <a:xfrm>
            <a:off x="8010267" y="3931313"/>
            <a:ext cx="63312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dirty="0"/>
              <a:t>ходя</a:t>
            </a:r>
          </a:p>
        </p:txBody>
      </p:sp>
      <p:sp>
        <p:nvSpPr>
          <p:cNvPr id="19" name="Текстово поле 18">
            <a:extLst>
              <a:ext uri="{FF2B5EF4-FFF2-40B4-BE49-F238E27FC236}">
                <a16:creationId xmlns:a16="http://schemas.microsoft.com/office/drawing/2014/main" id="{56D6D05A-D46C-6811-32A8-DC4E6817BDB9}"/>
              </a:ext>
            </a:extLst>
          </p:cNvPr>
          <p:cNvSpPr txBox="1"/>
          <p:nvPr/>
        </p:nvSpPr>
        <p:spPr>
          <a:xfrm>
            <a:off x="9527732" y="3931313"/>
            <a:ext cx="76258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dirty="0"/>
              <a:t>бягам</a:t>
            </a:r>
          </a:p>
        </p:txBody>
      </p:sp>
      <p:sp>
        <p:nvSpPr>
          <p:cNvPr id="20" name="Текстово поле 19">
            <a:extLst>
              <a:ext uri="{FF2B5EF4-FFF2-40B4-BE49-F238E27FC236}">
                <a16:creationId xmlns:a16="http://schemas.microsoft.com/office/drawing/2014/main" id="{00BACA12-0233-F257-6F67-1CB0EB2E2779}"/>
              </a:ext>
            </a:extLst>
          </p:cNvPr>
          <p:cNvSpPr txBox="1"/>
          <p:nvPr/>
        </p:nvSpPr>
        <p:spPr>
          <a:xfrm>
            <a:off x="11138405" y="3931313"/>
            <a:ext cx="8721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dirty="0"/>
              <a:t>скачам</a:t>
            </a:r>
          </a:p>
        </p:txBody>
      </p:sp>
      <p:sp>
        <p:nvSpPr>
          <p:cNvPr id="21" name="Текстово поле 20">
            <a:extLst>
              <a:ext uri="{FF2B5EF4-FFF2-40B4-BE49-F238E27FC236}">
                <a16:creationId xmlns:a16="http://schemas.microsoft.com/office/drawing/2014/main" id="{A5D5A093-FB26-9525-EC80-C23D4137FBFE}"/>
              </a:ext>
            </a:extLst>
          </p:cNvPr>
          <p:cNvSpPr txBox="1"/>
          <p:nvPr/>
        </p:nvSpPr>
        <p:spPr>
          <a:xfrm>
            <a:off x="6541624" y="5441588"/>
            <a:ext cx="90281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dirty="0"/>
              <a:t>плувам</a:t>
            </a:r>
          </a:p>
        </p:txBody>
      </p:sp>
      <p:sp>
        <p:nvSpPr>
          <p:cNvPr id="22" name="Текстово поле 21">
            <a:extLst>
              <a:ext uri="{FF2B5EF4-FFF2-40B4-BE49-F238E27FC236}">
                <a16:creationId xmlns:a16="http://schemas.microsoft.com/office/drawing/2014/main" id="{F7B06488-3EE1-9C88-92F4-D88AC8655205}"/>
              </a:ext>
            </a:extLst>
          </p:cNvPr>
          <p:cNvSpPr txBox="1"/>
          <p:nvPr/>
        </p:nvSpPr>
        <p:spPr>
          <a:xfrm>
            <a:off x="8010267" y="5441588"/>
            <a:ext cx="96045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/>
              <a:t>реша </a:t>
            </a:r>
            <a:r>
              <a:rPr lang="bg-BG" dirty="0"/>
              <a:t>се</a:t>
            </a:r>
          </a:p>
        </p:txBody>
      </p:sp>
      <p:sp>
        <p:nvSpPr>
          <p:cNvPr id="23" name="Текстово поле 22">
            <a:extLst>
              <a:ext uri="{FF2B5EF4-FFF2-40B4-BE49-F238E27FC236}">
                <a16:creationId xmlns:a16="http://schemas.microsoft.com/office/drawing/2014/main" id="{A5A8F761-67BC-E59C-F351-5697D44062AF}"/>
              </a:ext>
            </a:extLst>
          </p:cNvPr>
          <p:cNvSpPr txBox="1"/>
          <p:nvPr/>
        </p:nvSpPr>
        <p:spPr>
          <a:xfrm>
            <a:off x="9521831" y="5441588"/>
            <a:ext cx="6270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dirty="0"/>
              <a:t>мия </a:t>
            </a:r>
          </a:p>
        </p:txBody>
      </p:sp>
      <p:sp>
        <p:nvSpPr>
          <p:cNvPr id="24" name="Текстово поле 23">
            <a:extLst>
              <a:ext uri="{FF2B5EF4-FFF2-40B4-BE49-F238E27FC236}">
                <a16:creationId xmlns:a16="http://schemas.microsoft.com/office/drawing/2014/main" id="{39936EB0-D2D3-AB39-9092-213E428A8948}"/>
              </a:ext>
            </a:extLst>
          </p:cNvPr>
          <p:cNvSpPr txBox="1"/>
          <p:nvPr/>
        </p:nvSpPr>
        <p:spPr>
          <a:xfrm>
            <a:off x="11017973" y="5441588"/>
            <a:ext cx="7088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dirty="0"/>
              <a:t>садя </a:t>
            </a:r>
          </a:p>
        </p:txBody>
      </p:sp>
    </p:spTree>
    <p:extLst>
      <p:ext uri="{BB962C8B-B14F-4D97-AF65-F5344CB8AC3E}">
        <p14:creationId xmlns:p14="http://schemas.microsoft.com/office/powerpoint/2010/main" val="205878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текст, екранна снимка, софтуер, Компютърна икона&#10;&#10;Описанието е генерирано автоматично">
            <a:extLst>
              <a:ext uri="{FF2B5EF4-FFF2-40B4-BE49-F238E27FC236}">
                <a16:creationId xmlns:a16="http://schemas.microsoft.com/office/drawing/2014/main" id="{F1D29601-5502-334A-9B7D-C61F3D991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30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1D0BF99C-0C9E-1BD6-36CE-EAFBA05FC79F}"/>
              </a:ext>
            </a:extLst>
          </p:cNvPr>
          <p:cNvSpPr txBox="1"/>
          <p:nvPr/>
        </p:nvSpPr>
        <p:spPr>
          <a:xfrm>
            <a:off x="104172" y="162046"/>
            <a:ext cx="9110827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sz="2800" dirty="0"/>
              <a:t>Глаголи, при които действието се извършва върху субекта.</a:t>
            </a:r>
          </a:p>
          <a:p>
            <a:r>
              <a:rPr lang="bg-BG" sz="2800" dirty="0"/>
              <a:t>Глаголи със „се“ или „си“!</a:t>
            </a: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DF5EEAA3-BFED-48B4-730A-F2C56E439ED5}"/>
              </a:ext>
            </a:extLst>
          </p:cNvPr>
          <p:cNvSpPr txBox="1"/>
          <p:nvPr/>
        </p:nvSpPr>
        <p:spPr>
          <a:xfrm>
            <a:off x="231494" y="2002420"/>
            <a:ext cx="574779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sz="2400" dirty="0"/>
              <a:t>Милена </a:t>
            </a:r>
            <a:r>
              <a:rPr lang="bg-BG" sz="2400" dirty="0">
                <a:solidFill>
                  <a:srgbClr val="0070C0"/>
                </a:solidFill>
              </a:rPr>
              <a:t>мие</a:t>
            </a:r>
            <a:r>
              <a:rPr lang="bg-BG" sz="2400" dirty="0"/>
              <a:t> лапите на Шаро. </a:t>
            </a:r>
          </a:p>
          <a:p>
            <a:r>
              <a:rPr lang="bg-BG" sz="2400" dirty="0"/>
              <a:t>Милена </a:t>
            </a:r>
            <a:r>
              <a:rPr lang="bg-BG" sz="2400" dirty="0">
                <a:solidFill>
                  <a:srgbClr val="7030A0"/>
                </a:solidFill>
              </a:rPr>
              <a:t>се мие </a:t>
            </a:r>
            <a:r>
              <a:rPr lang="bg-BG" sz="2400" dirty="0"/>
              <a:t>( себе си мие) на чешмата.</a:t>
            </a:r>
          </a:p>
          <a:p>
            <a:r>
              <a:rPr lang="bg-BG" sz="2400" dirty="0"/>
              <a:t>Милена </a:t>
            </a:r>
            <a:r>
              <a:rPr lang="bg-BG" sz="2400" dirty="0">
                <a:solidFill>
                  <a:srgbClr val="FF3399"/>
                </a:solidFill>
              </a:rPr>
              <a:t>си мие </a:t>
            </a:r>
            <a:r>
              <a:rPr lang="bg-BG" sz="2400" dirty="0"/>
              <a:t>зъбите( мие своите зъби).</a:t>
            </a: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99AB2000-8D16-8360-01FA-7E92DC5F3EAD}"/>
              </a:ext>
            </a:extLst>
          </p:cNvPr>
          <p:cNvSpPr txBox="1"/>
          <p:nvPr/>
        </p:nvSpPr>
        <p:spPr>
          <a:xfrm>
            <a:off x="231494" y="3466618"/>
            <a:ext cx="264572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sz="2400" dirty="0"/>
              <a:t>Петя </a:t>
            </a:r>
            <a:r>
              <a:rPr lang="bg-BG" sz="2400" dirty="0">
                <a:solidFill>
                  <a:srgbClr val="0070C0"/>
                </a:solidFill>
              </a:rPr>
              <a:t>къпе</a:t>
            </a:r>
            <a:r>
              <a:rPr lang="bg-BG" sz="2400" dirty="0"/>
              <a:t> куклите.</a:t>
            </a:r>
          </a:p>
          <a:p>
            <a:r>
              <a:rPr lang="bg-BG" sz="2400" dirty="0"/>
              <a:t>Петя </a:t>
            </a:r>
            <a:r>
              <a:rPr lang="bg-BG" sz="2400" dirty="0">
                <a:solidFill>
                  <a:srgbClr val="FF0066"/>
                </a:solidFill>
              </a:rPr>
              <a:t>се къпе</a:t>
            </a:r>
            <a:r>
              <a:rPr lang="bg-BG" sz="2400" dirty="0"/>
              <a:t>.</a:t>
            </a:r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EB8A7909-BD5B-88C2-E890-34E3DE6F7F19}"/>
              </a:ext>
            </a:extLst>
          </p:cNvPr>
          <p:cNvSpPr txBox="1"/>
          <p:nvPr/>
        </p:nvSpPr>
        <p:spPr>
          <a:xfrm>
            <a:off x="6567108" y="2002420"/>
            <a:ext cx="355071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sz="2400" dirty="0"/>
              <a:t>Аз </a:t>
            </a:r>
            <a:r>
              <a:rPr lang="bg-BG" sz="2400" dirty="0">
                <a:solidFill>
                  <a:srgbClr val="0070C0"/>
                </a:solidFill>
              </a:rPr>
              <a:t>реша</a:t>
            </a:r>
            <a:r>
              <a:rPr lang="bg-BG" sz="2400" dirty="0"/>
              <a:t> косата на мама.</a:t>
            </a:r>
          </a:p>
          <a:p>
            <a:r>
              <a:rPr lang="bg-BG" sz="2400" dirty="0"/>
              <a:t>Реша </a:t>
            </a:r>
            <a:r>
              <a:rPr lang="bg-BG" sz="2400" dirty="0">
                <a:solidFill>
                  <a:srgbClr val="FF0066"/>
                </a:solidFill>
              </a:rPr>
              <a:t>си косата</a:t>
            </a:r>
            <a:r>
              <a:rPr lang="bg-BG" sz="2400" dirty="0"/>
              <a:t>.</a:t>
            </a:r>
          </a:p>
          <a:p>
            <a:r>
              <a:rPr lang="bg-BG" sz="2400" dirty="0">
                <a:solidFill>
                  <a:srgbClr val="7030A0"/>
                </a:solidFill>
              </a:rPr>
              <a:t>Реша се </a:t>
            </a:r>
            <a:r>
              <a:rPr lang="bg-BG" sz="2400" dirty="0"/>
              <a:t>пред огледалото.</a:t>
            </a: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E4FC50F8-56C8-BB8B-A01A-3417B5374DE7}"/>
              </a:ext>
            </a:extLst>
          </p:cNvPr>
          <p:cNvSpPr txBox="1"/>
          <p:nvPr/>
        </p:nvSpPr>
        <p:spPr>
          <a:xfrm>
            <a:off x="3472405" y="3646025"/>
            <a:ext cx="7489358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sz="2800" dirty="0"/>
              <a:t>Аз обличам                              аз </a:t>
            </a:r>
            <a:r>
              <a:rPr lang="bg-BG" sz="2800" dirty="0">
                <a:solidFill>
                  <a:srgbClr val="7030A0"/>
                </a:solidFill>
              </a:rPr>
              <a:t>се</a:t>
            </a:r>
            <a:r>
              <a:rPr lang="bg-BG" sz="2800" dirty="0"/>
              <a:t> обличам</a:t>
            </a:r>
          </a:p>
          <a:p>
            <a:r>
              <a:rPr lang="bg-BG" sz="2800" dirty="0" err="1"/>
              <a:t>Ти</a:t>
            </a:r>
            <a:r>
              <a:rPr lang="bg-BG" sz="2800" dirty="0"/>
              <a:t> обличаш                              ти </a:t>
            </a:r>
            <a:r>
              <a:rPr lang="bg-BG" sz="2800" dirty="0">
                <a:solidFill>
                  <a:srgbClr val="7030A0"/>
                </a:solidFill>
              </a:rPr>
              <a:t>се</a:t>
            </a:r>
            <a:r>
              <a:rPr lang="bg-BG" sz="2800" dirty="0"/>
              <a:t> обличаш</a:t>
            </a:r>
          </a:p>
          <a:p>
            <a:r>
              <a:rPr lang="bg-BG" sz="2800" dirty="0"/>
              <a:t>Той, тя, то облича                   той, тя, то </a:t>
            </a:r>
            <a:r>
              <a:rPr lang="bg-BG" sz="2800" dirty="0">
                <a:solidFill>
                  <a:srgbClr val="7030A0"/>
                </a:solidFill>
              </a:rPr>
              <a:t>се</a:t>
            </a:r>
            <a:r>
              <a:rPr lang="bg-BG" sz="2800" dirty="0"/>
              <a:t> облича</a:t>
            </a:r>
          </a:p>
          <a:p>
            <a:r>
              <a:rPr lang="bg-BG" sz="2800" dirty="0"/>
              <a:t>Ние обличаме                         ние </a:t>
            </a:r>
            <a:r>
              <a:rPr lang="bg-BG" sz="2800" dirty="0">
                <a:solidFill>
                  <a:srgbClr val="7030A0"/>
                </a:solidFill>
              </a:rPr>
              <a:t>се</a:t>
            </a:r>
            <a:r>
              <a:rPr lang="bg-BG" sz="2800" dirty="0"/>
              <a:t> обличаме</a:t>
            </a:r>
          </a:p>
          <a:p>
            <a:r>
              <a:rPr lang="bg-BG" sz="2800" dirty="0"/>
              <a:t>Вие обличате                           вие </a:t>
            </a:r>
            <a:r>
              <a:rPr lang="bg-BG" sz="2800" dirty="0">
                <a:solidFill>
                  <a:srgbClr val="7030A0"/>
                </a:solidFill>
              </a:rPr>
              <a:t>се</a:t>
            </a:r>
            <a:r>
              <a:rPr lang="bg-BG" sz="2800" dirty="0"/>
              <a:t> обличате</a:t>
            </a:r>
          </a:p>
          <a:p>
            <a:r>
              <a:rPr lang="bg-BG" sz="2800" dirty="0"/>
              <a:t>Те обличат                                те </a:t>
            </a:r>
            <a:r>
              <a:rPr lang="bg-BG" sz="2800" dirty="0">
                <a:solidFill>
                  <a:srgbClr val="7030A0"/>
                </a:solidFill>
              </a:rPr>
              <a:t>се</a:t>
            </a:r>
            <a:r>
              <a:rPr lang="bg-BG" sz="2800" dirty="0"/>
              <a:t> обличат</a:t>
            </a:r>
          </a:p>
        </p:txBody>
      </p:sp>
    </p:spTree>
    <p:extLst>
      <p:ext uri="{BB962C8B-B14F-4D97-AF65-F5344CB8AC3E}">
        <p14:creationId xmlns:p14="http://schemas.microsoft.com/office/powerpoint/2010/main" val="2756818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29D1AAD7-40C6-3B71-A823-F7AFC1FBF12B}"/>
              </a:ext>
            </a:extLst>
          </p:cNvPr>
          <p:cNvSpPr txBox="1"/>
          <p:nvPr/>
        </p:nvSpPr>
        <p:spPr>
          <a:xfrm>
            <a:off x="439837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Организирам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своя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ден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32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таблица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ежедневните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дейности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93DC005-0C0E-C014-C093-55AD50837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849757"/>
              </p:ext>
            </p:extLst>
          </p:nvPr>
        </p:nvGraphicFramePr>
        <p:xfrm>
          <a:off x="439838" y="1675227"/>
          <a:ext cx="11210924" cy="5083584"/>
        </p:xfrm>
        <a:graphic>
          <a:graphicData uri="http://schemas.openxmlformats.org/drawingml/2006/table">
            <a:tbl>
              <a:tblPr firstRow="1" firstCol="1" bandRow="1"/>
              <a:tblGrid>
                <a:gridCol w="1909823">
                  <a:extLst>
                    <a:ext uri="{9D8B030D-6E8A-4147-A177-3AD203B41FA5}">
                      <a16:colId xmlns:a16="http://schemas.microsoft.com/office/drawing/2014/main" val="3201730063"/>
                    </a:ext>
                  </a:extLst>
                </a:gridCol>
                <a:gridCol w="1678329">
                  <a:extLst>
                    <a:ext uri="{9D8B030D-6E8A-4147-A177-3AD203B41FA5}">
                      <a16:colId xmlns:a16="http://schemas.microsoft.com/office/drawing/2014/main" val="3354163229"/>
                    </a:ext>
                  </a:extLst>
                </a:gridCol>
                <a:gridCol w="1469985">
                  <a:extLst>
                    <a:ext uri="{9D8B030D-6E8A-4147-A177-3AD203B41FA5}">
                      <a16:colId xmlns:a16="http://schemas.microsoft.com/office/drawing/2014/main" val="3618300995"/>
                    </a:ext>
                  </a:extLst>
                </a:gridCol>
                <a:gridCol w="1423686">
                  <a:extLst>
                    <a:ext uri="{9D8B030D-6E8A-4147-A177-3AD203B41FA5}">
                      <a16:colId xmlns:a16="http://schemas.microsoft.com/office/drawing/2014/main" val="2534819808"/>
                    </a:ext>
                  </a:extLst>
                </a:gridCol>
                <a:gridCol w="1378855">
                  <a:extLst>
                    <a:ext uri="{9D8B030D-6E8A-4147-A177-3AD203B41FA5}">
                      <a16:colId xmlns:a16="http://schemas.microsoft.com/office/drawing/2014/main" val="3489066108"/>
                    </a:ext>
                  </a:extLst>
                </a:gridCol>
                <a:gridCol w="1294897">
                  <a:extLst>
                    <a:ext uri="{9D8B030D-6E8A-4147-A177-3AD203B41FA5}">
                      <a16:colId xmlns:a16="http://schemas.microsoft.com/office/drawing/2014/main" val="2680441910"/>
                    </a:ext>
                  </a:extLst>
                </a:gridCol>
                <a:gridCol w="1076445">
                  <a:extLst>
                    <a:ext uri="{9D8B030D-6E8A-4147-A177-3AD203B41FA5}">
                      <a16:colId xmlns:a16="http://schemas.microsoft.com/office/drawing/2014/main" val="1343055896"/>
                    </a:ext>
                  </a:extLst>
                </a:gridCol>
                <a:gridCol w="978904">
                  <a:extLst>
                    <a:ext uri="{9D8B030D-6E8A-4147-A177-3AD203B41FA5}">
                      <a16:colId xmlns:a16="http://schemas.microsoft.com/office/drawing/2014/main" val="1337595847"/>
                    </a:ext>
                  </a:extLst>
                </a:gridCol>
              </a:tblGrid>
              <a:tr h="512388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Час/ден от седмицата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ПОНЕДЕЛНИК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ВТОРНИК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СРЯДА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ЧЕТВЪРТЪК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ПЕТЪК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СЪБОТА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solidFill>
                            <a:srgbClr val="33CC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НЕДЕЛЯ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099136"/>
                  </a:ext>
                </a:extLst>
              </a:tr>
              <a:tr h="436126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6:00 часа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Ставам от сън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259647"/>
                  </a:ext>
                </a:extLst>
              </a:tr>
              <a:tr h="436126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6:30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7473304"/>
                  </a:ext>
                </a:extLst>
              </a:tr>
              <a:tr h="436126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7:00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93562"/>
                  </a:ext>
                </a:extLst>
              </a:tr>
              <a:tr h="436126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7:30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768157"/>
                  </a:ext>
                </a:extLst>
              </a:tr>
              <a:tr h="436126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8:00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561213"/>
                  </a:ext>
                </a:extLst>
              </a:tr>
              <a:tr h="670661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8:30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366004"/>
                  </a:ext>
                </a:extLst>
              </a:tr>
              <a:tr h="670661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9:00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727727"/>
                  </a:ext>
                </a:extLst>
              </a:tr>
              <a:tr h="670661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9:30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bg-BG" sz="1100" b="0" i="0" u="none" strike="noStrike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10" marR="40710" marT="5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854584"/>
                  </a:ext>
                </a:extLst>
              </a:tr>
            </a:tbl>
          </a:graphicData>
        </a:graphic>
      </p:graphicFrame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5197B13D-7162-1B0E-04A1-1FE367E1E6A7}"/>
              </a:ext>
            </a:extLst>
          </p:cNvPr>
          <p:cNvSpPr txBox="1"/>
          <p:nvPr/>
        </p:nvSpPr>
        <p:spPr>
          <a:xfrm>
            <a:off x="208344" y="138958"/>
            <a:ext cx="186268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dirty="0"/>
              <a:t>Продукт образец</a:t>
            </a:r>
          </a:p>
        </p:txBody>
      </p:sp>
    </p:spTree>
    <p:extLst>
      <p:ext uri="{BB962C8B-B14F-4D97-AF65-F5344CB8AC3E}">
        <p14:creationId xmlns:p14="http://schemas.microsoft.com/office/powerpoint/2010/main" val="26892027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Macintosh PowerPoint</Application>
  <PresentationFormat>Breitbild</PresentationFormat>
  <Paragraphs>146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на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tatiana dimitrova</dc:creator>
  <cp:lastModifiedBy>georgi bairaktarski</cp:lastModifiedBy>
  <cp:revision>16</cp:revision>
  <dcterms:created xsi:type="dcterms:W3CDTF">2024-02-19T12:03:21Z</dcterms:created>
  <dcterms:modified xsi:type="dcterms:W3CDTF">2024-07-04T12:21:55Z</dcterms:modified>
</cp:coreProperties>
</file>