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65" r:id="rId5"/>
    <p:sldId id="258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269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556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783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49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83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70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559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448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822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237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734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749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590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2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534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634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80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EDF35E-BC2D-433A-A497-4C4AC0321782}" type="datetimeFigureOut">
              <a:rPr lang="bg-BG" smtClean="0"/>
              <a:t>5.7.2024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D40C2B-4C76-498C-AEEA-3493D2A3E53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726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6ED8906-BBCF-7092-2A9D-6090661B7587}"/>
              </a:ext>
            </a:extLst>
          </p:cNvPr>
          <p:cNvSpPr txBox="1"/>
          <p:nvPr/>
        </p:nvSpPr>
        <p:spPr>
          <a:xfrm>
            <a:off x="1620456" y="694481"/>
            <a:ext cx="34558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/>
              <a:t>Благодаря ти, мамо,</a:t>
            </a:r>
          </a:p>
          <a:p>
            <a:r>
              <a:rPr lang="bg-BG" sz="2400" dirty="0"/>
              <a:t>За твоя топъл скут,</a:t>
            </a:r>
          </a:p>
          <a:p>
            <a:r>
              <a:rPr lang="bg-BG" sz="2400" dirty="0"/>
              <a:t>За майчиното рамо,</a:t>
            </a:r>
          </a:p>
          <a:p>
            <a:r>
              <a:rPr lang="bg-BG" sz="2400" dirty="0"/>
              <a:t>За майчиния труд.</a:t>
            </a:r>
          </a:p>
          <a:p>
            <a:endParaRPr lang="bg-BG" sz="2400" dirty="0"/>
          </a:p>
          <a:p>
            <a:r>
              <a:rPr lang="bg-BG" sz="2400" dirty="0"/>
              <a:t>Благодаря ти още</a:t>
            </a:r>
          </a:p>
          <a:p>
            <a:r>
              <a:rPr lang="bg-BG" sz="2400" dirty="0"/>
              <a:t>За ясния ми ден,</a:t>
            </a:r>
          </a:p>
          <a:p>
            <a:r>
              <a:rPr lang="bg-BG" sz="2400" dirty="0"/>
              <a:t>За грижите ти нощем,</a:t>
            </a:r>
          </a:p>
          <a:p>
            <a:r>
              <a:rPr lang="bg-BG" sz="2400" dirty="0"/>
              <a:t>Когато бдиш над мен.</a:t>
            </a:r>
          </a:p>
          <a:p>
            <a:endParaRPr lang="bg-BG" sz="2400" dirty="0"/>
          </a:p>
          <a:p>
            <a:r>
              <a:rPr lang="bg-BG" sz="2400" dirty="0"/>
              <a:t>За нежната закрила,</a:t>
            </a:r>
          </a:p>
          <a:p>
            <a:r>
              <a:rPr lang="bg-BG" sz="2400" dirty="0"/>
              <a:t>За кроткия ти глас,</a:t>
            </a:r>
          </a:p>
          <a:p>
            <a:r>
              <a:rPr lang="bg-BG" sz="2400" dirty="0"/>
              <a:t>За всичко, майко мила,</a:t>
            </a:r>
          </a:p>
          <a:p>
            <a:r>
              <a:rPr lang="bg-BG" sz="2400" dirty="0"/>
              <a:t>Благодаря ти аз!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40747C29-E294-55F5-4A10-957DB8E2B602}"/>
              </a:ext>
            </a:extLst>
          </p:cNvPr>
          <p:cNvSpPr txBox="1"/>
          <p:nvPr/>
        </p:nvSpPr>
        <p:spPr>
          <a:xfrm>
            <a:off x="6690167" y="1145894"/>
            <a:ext cx="470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Международен ден на думата „Благодаря!“</a:t>
            </a:r>
          </a:p>
          <a:p>
            <a:r>
              <a:rPr lang="bg-BG" dirty="0"/>
              <a:t>ЮНЕСКО и ООН – 11 януари</a:t>
            </a:r>
          </a:p>
        </p:txBody>
      </p:sp>
    </p:spTree>
    <p:extLst>
      <p:ext uri="{BB962C8B-B14F-4D97-AF65-F5344CB8AC3E}">
        <p14:creationId xmlns:p14="http://schemas.microsoft.com/office/powerpoint/2010/main" val="156925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99DEE90-EDC2-B951-92BC-613155D5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4699"/>
            <a:ext cx="10353762" cy="133535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bg-BG" dirty="0"/>
              <a:t>Напишете имейл или писмо, за да изразите благодарност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D3F33CA-534E-424E-3A03-24BA271F67F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36900" indent="0">
              <a:buNone/>
            </a:pPr>
            <a:r>
              <a:rPr lang="bg-BG" sz="3600" dirty="0">
                <a:solidFill>
                  <a:srgbClr val="0070C0"/>
                </a:solidFill>
              </a:rPr>
              <a:t>Обръщение,</a:t>
            </a:r>
          </a:p>
          <a:p>
            <a:pPr marL="36900" indent="0">
              <a:buNone/>
            </a:pPr>
            <a:r>
              <a:rPr lang="bg-BG" sz="3600" dirty="0">
                <a:solidFill>
                  <a:srgbClr val="0070C0"/>
                </a:solidFill>
              </a:rPr>
              <a:t>Благодарност    </a:t>
            </a:r>
          </a:p>
          <a:p>
            <a:pPr marL="36900" indent="0">
              <a:buNone/>
            </a:pPr>
            <a:r>
              <a:rPr lang="bg-BG" sz="3600" dirty="0">
                <a:solidFill>
                  <a:srgbClr val="0070C0"/>
                </a:solidFill>
              </a:rPr>
              <a:t>                                            </a:t>
            </a:r>
          </a:p>
          <a:p>
            <a:pPr marL="36900" indent="0">
              <a:buNone/>
            </a:pPr>
            <a:r>
              <a:rPr lang="bg-BG" sz="3600" dirty="0">
                <a:solidFill>
                  <a:srgbClr val="0070C0"/>
                </a:solidFill>
              </a:rPr>
              <a:t>                                                          От кого</a:t>
            </a:r>
          </a:p>
          <a:p>
            <a:pPr marL="36900" indent="0">
              <a:buNone/>
            </a:pPr>
            <a:r>
              <a:rPr lang="bg-BG" sz="3600" dirty="0">
                <a:solidFill>
                  <a:srgbClr val="0070C0"/>
                </a:solidFill>
              </a:rPr>
              <a:t>                                                          Дата</a:t>
            </a:r>
          </a:p>
          <a:p>
            <a:pPr marL="36900" indent="0">
              <a:buNone/>
            </a:pPr>
            <a:endParaRPr lang="bg-BG" dirty="0"/>
          </a:p>
          <a:p>
            <a:pPr marL="36900" indent="0">
              <a:buNone/>
            </a:pPr>
            <a:endParaRPr lang="bg-BG" dirty="0"/>
          </a:p>
          <a:p>
            <a:pPr marL="3690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227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6244241E-6717-7338-96F8-03145C5C8B85}"/>
              </a:ext>
            </a:extLst>
          </p:cNvPr>
          <p:cNvSpPr txBox="1"/>
          <p:nvPr/>
        </p:nvSpPr>
        <p:spPr>
          <a:xfrm>
            <a:off x="5369441" y="1233378"/>
            <a:ext cx="5441285" cy="2364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„Благодарността е най-великата добродетел 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майка на всички останали“ - Цицерон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68B36DF-6DFE-41BE-9BCD-E5DAC0B37232}"/>
              </a:ext>
            </a:extLst>
          </p:cNvPr>
          <p:cNvSpPr txBox="1"/>
          <p:nvPr/>
        </p:nvSpPr>
        <p:spPr>
          <a:xfrm>
            <a:off x="5369441" y="3598339"/>
            <a:ext cx="5441286" cy="1675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CA2B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Как се чувствате, когато някой ви благодари?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Картина 4" descr="Картина, която съдържа човек, трева, на открито, дрехи&#10;&#10;Описанието е генерирано автоматично">
            <a:extLst>
              <a:ext uri="{FF2B5EF4-FFF2-40B4-BE49-F238E27FC236}">
                <a16:creationId xmlns:a16="http://schemas.microsoft.com/office/drawing/2014/main" id="{9FFC784D-51C8-B308-0C3C-B0051B02E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r="28206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DAA9CA4-C35F-DF10-A369-EF8A02E515A5}"/>
              </a:ext>
            </a:extLst>
          </p:cNvPr>
          <p:cNvSpPr txBox="1"/>
          <p:nvPr/>
        </p:nvSpPr>
        <p:spPr>
          <a:xfrm>
            <a:off x="5166019" y="5813361"/>
            <a:ext cx="630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u="sng" dirty="0"/>
              <a:t>Добродетел</a:t>
            </a:r>
            <a:r>
              <a:rPr lang="bg-BG" dirty="0"/>
              <a:t> – качество – доброта, човечност, скромност, </a:t>
            </a:r>
          </a:p>
          <a:p>
            <a:r>
              <a:rPr lang="bg-BG" dirty="0"/>
              <a:t>безкористност</a:t>
            </a:r>
          </a:p>
        </p:txBody>
      </p:sp>
    </p:spTree>
    <p:extLst>
      <p:ext uri="{BB962C8B-B14F-4D97-AF65-F5344CB8AC3E}">
        <p14:creationId xmlns:p14="http://schemas.microsoft.com/office/powerpoint/2010/main" val="356647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4DCCB7-4DF4-4AD0-A3D4-1D170E295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7E74731-5B2A-3E8B-9EDA-F6F4CC33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698" y="4208449"/>
            <a:ext cx="6211956" cy="1402072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bg-BG" sz="3000">
                <a:solidFill>
                  <a:schemeClr val="tx1"/>
                </a:solidFill>
              </a:rPr>
              <a:t>Кога казваме „Благодаря,“</a:t>
            </a:r>
            <a:br>
              <a:rPr lang="bg-BG" sz="3000">
                <a:solidFill>
                  <a:schemeClr val="tx1"/>
                </a:solidFill>
              </a:rPr>
            </a:br>
            <a:r>
              <a:rPr lang="bg-BG" sz="3000">
                <a:solidFill>
                  <a:schemeClr val="tx1"/>
                </a:solidFill>
              </a:rPr>
              <a:t>На кого благодарим?</a:t>
            </a:r>
            <a:br>
              <a:rPr lang="bg-BG" sz="3000">
                <a:solidFill>
                  <a:schemeClr val="tx1"/>
                </a:solidFill>
              </a:rPr>
            </a:br>
            <a:r>
              <a:rPr lang="bg-BG" sz="3000">
                <a:solidFill>
                  <a:schemeClr val="tx1"/>
                </a:solidFill>
              </a:rPr>
              <a:t>Как да го направим?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85940-9F99-4F36-BC8A-F83B0BCB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3467"/>
            <a:ext cx="4060371" cy="2738453"/>
          </a:xfrm>
          <a:custGeom>
            <a:avLst/>
            <a:gdLst>
              <a:gd name="connsiteX0" fmla="*/ 0 w 4060371"/>
              <a:gd name="connsiteY0" fmla="*/ 0 h 2738453"/>
              <a:gd name="connsiteX1" fmla="*/ 3917369 w 4060371"/>
              <a:gd name="connsiteY1" fmla="*/ 0 h 2738453"/>
              <a:gd name="connsiteX2" fmla="*/ 4060371 w 4060371"/>
              <a:gd name="connsiteY2" fmla="*/ 143002 h 2738453"/>
              <a:gd name="connsiteX3" fmla="*/ 4060371 w 4060371"/>
              <a:gd name="connsiteY3" fmla="*/ 2595451 h 2738453"/>
              <a:gd name="connsiteX4" fmla="*/ 3917369 w 4060371"/>
              <a:gd name="connsiteY4" fmla="*/ 2738453 h 2738453"/>
              <a:gd name="connsiteX5" fmla="*/ 0 w 4060371"/>
              <a:gd name="connsiteY5" fmla="*/ 2738453 h 27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0371" h="2738453">
                <a:moveTo>
                  <a:pt x="0" y="0"/>
                </a:moveTo>
                <a:lnTo>
                  <a:pt x="3917369" y="0"/>
                </a:lnTo>
                <a:cubicBezTo>
                  <a:pt x="3996347" y="0"/>
                  <a:pt x="4060371" y="64024"/>
                  <a:pt x="4060371" y="143002"/>
                </a:cubicBezTo>
                <a:lnTo>
                  <a:pt x="4060371" y="2595451"/>
                </a:lnTo>
                <a:cubicBezTo>
                  <a:pt x="4060371" y="2674429"/>
                  <a:pt x="3996347" y="2738453"/>
                  <a:pt x="3917369" y="2738453"/>
                </a:cubicBezTo>
                <a:lnTo>
                  <a:pt x="0" y="273845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Картина 10" descr="Картина, която съдържа пеперуда, илюстрация&#10;&#10;Описанието е генерирано автоматично с ниска достоверност">
            <a:extLst>
              <a:ext uri="{FF2B5EF4-FFF2-40B4-BE49-F238E27FC236}">
                <a16:creationId xmlns:a16="http://schemas.microsoft.com/office/drawing/2014/main" id="{E7521AFD-68FF-5858-D567-91BD956D50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-1" b="31012"/>
          <a:stretch/>
        </p:blipFill>
        <p:spPr>
          <a:xfrm>
            <a:off x="1" y="805685"/>
            <a:ext cx="3894493" cy="2414016"/>
          </a:xfrm>
          <a:custGeom>
            <a:avLst/>
            <a:gdLst/>
            <a:ahLst/>
            <a:cxnLst/>
            <a:rect l="l" t="t" r="r" b="b"/>
            <a:pathLst>
              <a:path w="3894493" h="2414016">
                <a:moveTo>
                  <a:pt x="0" y="0"/>
                </a:moveTo>
                <a:lnTo>
                  <a:pt x="3821590" y="0"/>
                </a:lnTo>
                <a:cubicBezTo>
                  <a:pt x="3861853" y="0"/>
                  <a:pt x="3894493" y="32640"/>
                  <a:pt x="3894493" y="72903"/>
                </a:cubicBezTo>
                <a:lnTo>
                  <a:pt x="3894493" y="2341113"/>
                </a:lnTo>
                <a:cubicBezTo>
                  <a:pt x="3894493" y="2381376"/>
                  <a:pt x="3861853" y="2414016"/>
                  <a:pt x="3821590" y="2414016"/>
                </a:cubicBezTo>
                <a:lnTo>
                  <a:pt x="0" y="2414016"/>
                </a:ln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5B1BBDD-BDA4-4684-BEEC-8E7101BE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3372" y="0"/>
            <a:ext cx="3712695" cy="3131604"/>
          </a:xfrm>
          <a:custGeom>
            <a:avLst/>
            <a:gdLst>
              <a:gd name="connsiteX0" fmla="*/ 0 w 3712695"/>
              <a:gd name="connsiteY0" fmla="*/ 0 h 3131604"/>
              <a:gd name="connsiteX1" fmla="*/ 3712695 w 3712695"/>
              <a:gd name="connsiteY1" fmla="*/ 0 h 3131604"/>
              <a:gd name="connsiteX2" fmla="*/ 3712695 w 3712695"/>
              <a:gd name="connsiteY2" fmla="*/ 2992145 h 3131604"/>
              <a:gd name="connsiteX3" fmla="*/ 3573236 w 3712695"/>
              <a:gd name="connsiteY3" fmla="*/ 3131604 h 3131604"/>
              <a:gd name="connsiteX4" fmla="*/ 139459 w 3712695"/>
              <a:gd name="connsiteY4" fmla="*/ 3131604 h 3131604"/>
              <a:gd name="connsiteX5" fmla="*/ 0 w 3712695"/>
              <a:gd name="connsiteY5" fmla="*/ 2992145 h 31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2695" h="3131604">
                <a:moveTo>
                  <a:pt x="0" y="0"/>
                </a:moveTo>
                <a:lnTo>
                  <a:pt x="3712695" y="0"/>
                </a:lnTo>
                <a:lnTo>
                  <a:pt x="3712695" y="2992145"/>
                </a:lnTo>
                <a:cubicBezTo>
                  <a:pt x="3712695" y="3069166"/>
                  <a:pt x="3650257" y="3131604"/>
                  <a:pt x="3573236" y="3131604"/>
                </a:cubicBezTo>
                <a:lnTo>
                  <a:pt x="139459" y="3131604"/>
                </a:lnTo>
                <a:cubicBezTo>
                  <a:pt x="62438" y="3131604"/>
                  <a:pt x="0" y="3069166"/>
                  <a:pt x="0" y="2992145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роза, Флорален дизайн, Рязан цвят, Цветар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7836ED41-89DE-CFBC-2880-9B0110560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 r="-1" b="30817"/>
          <a:stretch/>
        </p:blipFill>
        <p:spPr>
          <a:xfrm>
            <a:off x="4718079" y="2"/>
            <a:ext cx="3383280" cy="2943355"/>
          </a:xfrm>
          <a:custGeom>
            <a:avLst/>
            <a:gdLst/>
            <a:ahLst/>
            <a:cxnLst/>
            <a:rect l="l" t="t" r="r" b="b"/>
            <a:pathLst>
              <a:path w="3383280" h="2943355">
                <a:moveTo>
                  <a:pt x="0" y="0"/>
                </a:moveTo>
                <a:lnTo>
                  <a:pt x="3383280" y="0"/>
                </a:lnTo>
                <a:lnTo>
                  <a:pt x="3383280" y="2835304"/>
                </a:lnTo>
                <a:cubicBezTo>
                  <a:pt x="3383280" y="2894979"/>
                  <a:pt x="3334904" y="2943355"/>
                  <a:pt x="3275229" y="2943355"/>
                </a:cubicBezTo>
                <a:lnTo>
                  <a:pt x="108051" y="2943355"/>
                </a:lnTo>
                <a:cubicBezTo>
                  <a:pt x="48376" y="2943355"/>
                  <a:pt x="0" y="2894979"/>
                  <a:pt x="0" y="2835304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4420D42-D668-4D84-9204-99408630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440" y="3807643"/>
            <a:ext cx="3429000" cy="2556876"/>
          </a:xfrm>
          <a:prstGeom prst="roundRect">
            <a:avLst>
              <a:gd name="adj" fmla="val 5957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артина 6" descr="Картина, която съдържа цвете, почерк, венчелистче, Флорален дизайн&#10;&#10;Описанието е генерирано автоматично">
            <a:extLst>
              <a:ext uri="{FF2B5EF4-FFF2-40B4-BE49-F238E27FC236}">
                <a16:creationId xmlns:a16="http://schemas.microsoft.com/office/drawing/2014/main" id="{C93ED3F4-5989-4517-2D63-8E9A0ABF68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8" b="2"/>
          <a:stretch/>
        </p:blipFill>
        <p:spPr>
          <a:xfrm>
            <a:off x="792032" y="3970513"/>
            <a:ext cx="3099816" cy="2231136"/>
          </a:xfrm>
          <a:custGeom>
            <a:avLst/>
            <a:gdLst/>
            <a:ahLst/>
            <a:cxnLst/>
            <a:rect l="l" t="t" r="r" b="b"/>
            <a:pathLst>
              <a:path w="3099816" h="2231136">
                <a:moveTo>
                  <a:pt x="90383" y="0"/>
                </a:moveTo>
                <a:lnTo>
                  <a:pt x="3009433" y="0"/>
                </a:lnTo>
                <a:cubicBezTo>
                  <a:pt x="3059350" y="0"/>
                  <a:pt x="3099816" y="40466"/>
                  <a:pt x="3099816" y="90383"/>
                </a:cubicBezTo>
                <a:lnTo>
                  <a:pt x="3099816" y="2140753"/>
                </a:lnTo>
                <a:cubicBezTo>
                  <a:pt x="3099816" y="2190670"/>
                  <a:pt x="3059350" y="2231136"/>
                  <a:pt x="3009433" y="2231136"/>
                </a:cubicBezTo>
                <a:lnTo>
                  <a:pt x="90383" y="2231136"/>
                </a:lnTo>
                <a:cubicBezTo>
                  <a:pt x="40466" y="2231136"/>
                  <a:pt x="0" y="2190670"/>
                  <a:pt x="0" y="2140753"/>
                </a:cubicBezTo>
                <a:lnTo>
                  <a:pt x="0" y="90383"/>
                </a:lnTo>
                <a:cubicBezTo>
                  <a:pt x="0" y="40466"/>
                  <a:pt x="40466" y="0"/>
                  <a:pt x="90383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32CCE7B-F514-48E9-84AE-10FC22090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43467"/>
            <a:ext cx="3429000" cy="3383280"/>
          </a:xfrm>
          <a:custGeom>
            <a:avLst/>
            <a:gdLst>
              <a:gd name="connsiteX0" fmla="*/ 150082 w 3429000"/>
              <a:gd name="connsiteY0" fmla="*/ 0 h 3383280"/>
              <a:gd name="connsiteX1" fmla="*/ 3429000 w 3429000"/>
              <a:gd name="connsiteY1" fmla="*/ 0 h 3383280"/>
              <a:gd name="connsiteX2" fmla="*/ 3429000 w 3429000"/>
              <a:gd name="connsiteY2" fmla="*/ 3383280 h 3383280"/>
              <a:gd name="connsiteX3" fmla="*/ 150082 w 3429000"/>
              <a:gd name="connsiteY3" fmla="*/ 3383280 h 3383280"/>
              <a:gd name="connsiteX4" fmla="*/ 0 w 3429000"/>
              <a:gd name="connsiteY4" fmla="*/ 3233198 h 3383280"/>
              <a:gd name="connsiteX5" fmla="*/ 0 w 3429000"/>
              <a:gd name="connsiteY5" fmla="*/ 150082 h 3383280"/>
              <a:gd name="connsiteX6" fmla="*/ 150082 w 3429000"/>
              <a:gd name="connsiteY6" fmla="*/ 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383280">
                <a:moveTo>
                  <a:pt x="150082" y="0"/>
                </a:moveTo>
                <a:lnTo>
                  <a:pt x="3429000" y="0"/>
                </a:lnTo>
                <a:lnTo>
                  <a:pt x="3429000" y="3383280"/>
                </a:lnTo>
                <a:lnTo>
                  <a:pt x="150082" y="3383280"/>
                </a:lnTo>
                <a:cubicBezTo>
                  <a:pt x="67194" y="3383280"/>
                  <a:pt x="0" y="3316086"/>
                  <a:pt x="0" y="3233198"/>
                </a:cubicBezTo>
                <a:lnTo>
                  <a:pt x="0" y="150082"/>
                </a:lnTo>
                <a:cubicBezTo>
                  <a:pt x="0" y="67194"/>
                  <a:pt x="67194" y="0"/>
                  <a:pt x="15008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Картина 13" descr="Картина, която съдържа текст, венчелистче, растение, цвете&#10;&#10;Описанието е генерирано автоматично">
            <a:extLst>
              <a:ext uri="{FF2B5EF4-FFF2-40B4-BE49-F238E27FC236}">
                <a16:creationId xmlns:a16="http://schemas.microsoft.com/office/drawing/2014/main" id="{A64DFBEC-ED69-9C28-0560-5BFCFD239B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 r="2" b="14577"/>
          <a:stretch/>
        </p:blipFill>
        <p:spPr>
          <a:xfrm>
            <a:off x="8928878" y="808058"/>
            <a:ext cx="3275624" cy="3054096"/>
          </a:xfrm>
          <a:custGeom>
            <a:avLst/>
            <a:gdLst/>
            <a:ahLst/>
            <a:cxnLst/>
            <a:rect l="l" t="t" r="r" b="b"/>
            <a:pathLst>
              <a:path w="3275624" h="3054096">
                <a:moveTo>
                  <a:pt x="135480" y="0"/>
                </a:moveTo>
                <a:lnTo>
                  <a:pt x="3275624" y="0"/>
                </a:lnTo>
                <a:lnTo>
                  <a:pt x="3275624" y="3054096"/>
                </a:lnTo>
                <a:lnTo>
                  <a:pt x="135480" y="3054096"/>
                </a:lnTo>
                <a:cubicBezTo>
                  <a:pt x="60656" y="3054096"/>
                  <a:pt x="0" y="2993440"/>
                  <a:pt x="0" y="2918616"/>
                </a:cubicBezTo>
                <a:lnTo>
                  <a:pt x="0" y="135480"/>
                </a:lnTo>
                <a:cubicBezTo>
                  <a:pt x="0" y="60656"/>
                  <a:pt x="60656" y="0"/>
                  <a:pt x="1354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8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3797CA-51AE-4245-A8B2-F5D018052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D13CF6-CAE0-4A88-A734-2A3DBFE8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Детско изкуство, рисунка, цвете, поздравителна картичка&#10;&#10;Описанието е генерирано автоматично">
            <a:extLst>
              <a:ext uri="{FF2B5EF4-FFF2-40B4-BE49-F238E27FC236}">
                <a16:creationId xmlns:a16="http://schemas.microsoft.com/office/drawing/2014/main" id="{6C34B171-D882-3C25-88E1-23E8A51AE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14" y="756060"/>
            <a:ext cx="4553095" cy="4755191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почерк, писмо, мастило&#10;&#10;Описанието е генерирано автоматично">
            <a:extLst>
              <a:ext uri="{FF2B5EF4-FFF2-40B4-BE49-F238E27FC236}">
                <a16:creationId xmlns:a16="http://schemas.microsoft.com/office/drawing/2014/main" id="{4A1CCB2C-4622-1C6D-4F86-0C2793DE3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9442" y="191865"/>
            <a:ext cx="4553096" cy="58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31251AC-8A72-0731-F1D8-662F70E9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9385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bg-BG" dirty="0"/>
              <a:t>Как да изразим благодарност към приятел, родител, близък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6B0C3D9-F7FC-A25C-0207-A8E915F7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18586"/>
            <a:ext cx="10353762" cy="2781678"/>
          </a:xfrm>
        </p:spPr>
        <p:txBody>
          <a:bodyPr/>
          <a:lstStyle/>
          <a:p>
            <a:r>
              <a:rPr lang="bg-BG" sz="2800" dirty="0"/>
              <a:t>Обръщение – Здравей, Никола, </a:t>
            </a:r>
          </a:p>
          <a:p>
            <a:r>
              <a:rPr lang="bg-BG" sz="2800" dirty="0"/>
              <a:t>Обяснение за какво благодариш ( нов ред)</a:t>
            </a:r>
          </a:p>
          <a:p>
            <a:r>
              <a:rPr lang="bg-BG" sz="2800" dirty="0"/>
              <a:t>Пожелание за приятен ден, уикенд, седмица …</a:t>
            </a:r>
          </a:p>
          <a:p>
            <a:r>
              <a:rPr lang="bg-BG" sz="2800" dirty="0"/>
              <a:t>От кого е писмото - име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41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0DCB60C-618C-AB18-E53A-726E6816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Как да изразим благодарност към учител, директор ( официално благодарствено писмо)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097C80F-E2D7-7700-A599-B7002788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932148"/>
          </a:xfrm>
        </p:spPr>
        <p:txBody>
          <a:bodyPr/>
          <a:lstStyle/>
          <a:p>
            <a:r>
              <a:rPr lang="bg-BG" sz="2800" dirty="0"/>
              <a:t>Обръщение – Уважаема госпожо/ Уважаеми господине,</a:t>
            </a:r>
          </a:p>
          <a:p>
            <a:r>
              <a:rPr lang="bg-BG" sz="2800" dirty="0"/>
              <a:t>За какво благодариш – </a:t>
            </a:r>
            <a:r>
              <a:rPr lang="bg-BG" sz="2800" u="sng" dirty="0"/>
              <a:t>нов ред</a:t>
            </a:r>
            <a:r>
              <a:rPr lang="bg-BG" sz="2800" dirty="0"/>
              <a:t>!</a:t>
            </a:r>
          </a:p>
          <a:p>
            <a:r>
              <a:rPr lang="bg-BG" sz="2800" dirty="0"/>
              <a:t>Моля, приемете моите най-добри пожелания за …; </a:t>
            </a:r>
          </a:p>
          <a:p>
            <a:r>
              <a:rPr lang="bg-BG" sz="2800" dirty="0"/>
              <a:t>От кого е писмото - име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966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7CE07F7-5C10-D724-22A0-30839292B2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bg-BG" dirty="0"/>
              <a:t>Видове изречения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0724E8-62D1-3033-CB6F-BA11DC15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3580331"/>
          </a:xfrm>
        </p:spPr>
        <p:txBody>
          <a:bodyPr>
            <a:noAutofit/>
          </a:bodyPr>
          <a:lstStyle/>
          <a:p>
            <a:r>
              <a:rPr lang="bg-BG" sz="4000" dirty="0">
                <a:solidFill>
                  <a:schemeClr val="bg1"/>
                </a:solidFill>
              </a:rPr>
              <a:t>Съобщителни</a:t>
            </a:r>
          </a:p>
          <a:p>
            <a:r>
              <a:rPr lang="bg-BG" sz="4000" dirty="0">
                <a:solidFill>
                  <a:schemeClr val="bg1"/>
                </a:solidFill>
              </a:rPr>
              <a:t>Въпросителни</a:t>
            </a:r>
          </a:p>
          <a:p>
            <a:r>
              <a:rPr lang="bg-BG" sz="4000" dirty="0">
                <a:solidFill>
                  <a:schemeClr val="bg1"/>
                </a:solidFill>
              </a:rPr>
              <a:t>Подбудителни</a:t>
            </a:r>
          </a:p>
          <a:p>
            <a:r>
              <a:rPr lang="bg-BG" sz="4000" dirty="0">
                <a:solidFill>
                  <a:schemeClr val="bg1"/>
                </a:solidFill>
              </a:rPr>
              <a:t>Възклицателни</a:t>
            </a:r>
          </a:p>
        </p:txBody>
      </p:sp>
    </p:spTree>
    <p:extLst>
      <p:ext uri="{BB962C8B-B14F-4D97-AF65-F5344CB8AC3E}">
        <p14:creationId xmlns:p14="http://schemas.microsoft.com/office/powerpoint/2010/main" val="207583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6728B1-C926-AD73-69BF-CD1982FF03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bg-BG" dirty="0"/>
              <a:t>Обръщение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165CBB7-5B75-D590-2A17-4E356496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Официално обръщение – </a:t>
            </a:r>
            <a:r>
              <a:rPr lang="bg-BG" sz="2800" i="1" dirty="0">
                <a:solidFill>
                  <a:schemeClr val="bg1"/>
                </a:solidFill>
              </a:rPr>
              <a:t>Уважаеми господин/ госпожо…</a:t>
            </a:r>
          </a:p>
          <a:p>
            <a:r>
              <a:rPr lang="bg-BG" sz="2800" dirty="0">
                <a:solidFill>
                  <a:schemeClr val="bg1"/>
                </a:solidFill>
              </a:rPr>
              <a:t>Неофициално обръщение – </a:t>
            </a:r>
            <a:r>
              <a:rPr lang="bg-BG" sz="2800" i="1" dirty="0">
                <a:solidFill>
                  <a:schemeClr val="bg1"/>
                </a:solidFill>
              </a:rPr>
              <a:t>мили, скъпи бабо, дядо…</a:t>
            </a:r>
          </a:p>
        </p:txBody>
      </p:sp>
    </p:spTree>
    <p:extLst>
      <p:ext uri="{BB962C8B-B14F-4D97-AF65-F5344CB8AC3E}">
        <p14:creationId xmlns:p14="http://schemas.microsoft.com/office/powerpoint/2010/main" val="209862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B021954-EF17-C9C5-0C37-5866FBB1F4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bg-BG" dirty="0"/>
              <a:t>Запетайки, къде ги да </a:t>
            </a:r>
            <a:r>
              <a:rPr lang="bg-BG"/>
              <a:t>ги сложим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5E1966D-CA7C-4D45-272F-5A3B5ECE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Обръщението в изречението се отделя със запетайки:</a:t>
            </a:r>
          </a:p>
          <a:p>
            <a:pPr marL="36900" indent="0" algn="ctr">
              <a:buNone/>
            </a:pPr>
            <a:r>
              <a:rPr lang="bg-BG" sz="2800" dirty="0">
                <a:solidFill>
                  <a:schemeClr val="bg1"/>
                </a:solidFill>
              </a:rPr>
              <a:t>Благодаря ти, </a:t>
            </a:r>
            <a:r>
              <a:rPr lang="bg-BG" sz="2800" dirty="0">
                <a:solidFill>
                  <a:srgbClr val="0070C0"/>
                </a:solidFill>
              </a:rPr>
              <a:t>мила мамо</a:t>
            </a:r>
            <a:r>
              <a:rPr lang="bg-BG" sz="2800" dirty="0">
                <a:solidFill>
                  <a:schemeClr val="bg1"/>
                </a:solidFill>
              </a:rPr>
              <a:t>!</a:t>
            </a:r>
          </a:p>
          <a:p>
            <a:pPr marL="36900" indent="0" algn="ctr">
              <a:buNone/>
            </a:pPr>
            <a:r>
              <a:rPr lang="bg-BG" sz="2800" dirty="0">
                <a:solidFill>
                  <a:srgbClr val="0070C0"/>
                </a:solidFill>
              </a:rPr>
              <a:t>Мила мамо</a:t>
            </a:r>
            <a:r>
              <a:rPr lang="bg-BG" sz="2800" dirty="0">
                <a:solidFill>
                  <a:schemeClr val="bg1"/>
                </a:solidFill>
              </a:rPr>
              <a:t>, благодаря ти!</a:t>
            </a:r>
          </a:p>
          <a:p>
            <a:pPr marL="36900" indent="0" algn="ctr">
              <a:buNone/>
            </a:pPr>
            <a:r>
              <a:rPr lang="bg-BG" sz="2800" dirty="0">
                <a:solidFill>
                  <a:schemeClr val="bg1"/>
                </a:solidFill>
              </a:rPr>
              <a:t>Благодаря ти, </a:t>
            </a:r>
            <a:r>
              <a:rPr lang="bg-BG" sz="2800" dirty="0">
                <a:solidFill>
                  <a:srgbClr val="0070C0"/>
                </a:solidFill>
              </a:rPr>
              <a:t>мила мамо</a:t>
            </a:r>
            <a:r>
              <a:rPr lang="bg-BG" sz="2800" dirty="0">
                <a:solidFill>
                  <a:schemeClr val="bg1"/>
                </a:solidFill>
              </a:rPr>
              <a:t>, от сърце!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chemeClr val="bg1"/>
                </a:solidFill>
              </a:rPr>
              <a:t>Когато изброяваме .</a:t>
            </a:r>
          </a:p>
        </p:txBody>
      </p:sp>
    </p:spTree>
    <p:extLst>
      <p:ext uri="{BB962C8B-B14F-4D97-AF65-F5344CB8AC3E}">
        <p14:creationId xmlns:p14="http://schemas.microsoft.com/office/powerpoint/2010/main" val="1313683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оча">
  <a:themeElements>
    <a:clrScheme name="Плоча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Плоча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лоч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Плоча</Template>
  <TotalTime>294</TotalTime>
  <Words>280</Words>
  <Application>Microsoft Office PowerPoint</Application>
  <PresentationFormat>Широк екран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Calisto MT</vt:lpstr>
      <vt:lpstr>Wingdings</vt:lpstr>
      <vt:lpstr>Wingdings 2</vt:lpstr>
      <vt:lpstr>Плоча</vt:lpstr>
      <vt:lpstr>Презентация на PowerPoint</vt:lpstr>
      <vt:lpstr>Презентация на PowerPoint</vt:lpstr>
      <vt:lpstr>Кога казваме „Благодаря,“ На кого благодарим? Как да го направим?</vt:lpstr>
      <vt:lpstr>Презентация на PowerPoint</vt:lpstr>
      <vt:lpstr>Как да изразим благодарност към приятел, родител, близък</vt:lpstr>
      <vt:lpstr>Как да изразим благодарност към учител, директор ( официално благодарствено писмо)</vt:lpstr>
      <vt:lpstr>Видове изречения</vt:lpstr>
      <vt:lpstr>Обръщение</vt:lpstr>
      <vt:lpstr>Запетайки, къде ги да ги сложим</vt:lpstr>
      <vt:lpstr>Напишете имейл или писмо, за да изразите благодарност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tatiana dimitrova</dc:creator>
  <cp:lastModifiedBy>tatiana dimitrova</cp:lastModifiedBy>
  <cp:revision>17</cp:revision>
  <dcterms:created xsi:type="dcterms:W3CDTF">2024-05-22T09:50:40Z</dcterms:created>
  <dcterms:modified xsi:type="dcterms:W3CDTF">2024-07-05T11:11:48Z</dcterms:modified>
</cp:coreProperties>
</file>