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955B23A-2C55-97F8-783D-28A653414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4265CC4C-6B74-F5FC-A134-53D280B00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6F4C591-F451-FC95-AB18-5106ED94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DB500C9-43C5-1AD2-1E17-940ED021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B59F35E-A69C-4C7E-8D51-9B603B2E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2359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C2E3F75-0667-3DB6-C743-B7BB2B19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96A53E5-A401-4473-D587-05A116156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57AAF1F-96AC-C4EE-6075-FB6E8AF3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6092EFAF-F150-80F1-7176-C2F78EF1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A943224-9377-DE00-7D05-EBD29709F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297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7D1EF6CF-72C8-3B31-C962-629902EF7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5EFCCC13-4480-85FD-2AFB-3E2613690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554F410-A0F3-F623-1C33-4089F75E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F3BD5E5-49E4-32B7-0DA9-C0C1C640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2C97794-74FE-1A63-C9A6-5590A559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465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CA2147E-3311-DE87-0882-7FFEC7F9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7276432-FB7E-922D-DF50-611AD693E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66DAA84-AD05-409C-FF7D-0A536B11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4CCB2E9-B13A-F274-0BFC-E80F7A2B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9C5A6A28-4D4D-F1FA-DFF1-42784876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439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60E3F4C-A8CC-A03E-6D5D-3F5F4166B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E8AAF04F-86D0-C889-3422-69D49A531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86C5A2D-135E-ADCA-4A2F-62D6055DC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30511BB-3322-E4E1-F1D8-8C2EA174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7D9B819-3E92-1D30-4C7A-7A6C0E21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524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E084BA-6C03-09C8-9673-7823EA87E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7E4C751-F8B3-5986-E886-309C0C5DA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E8D81D39-1321-A42B-7863-A7B369F45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87FAA35-AC3E-CCEC-8102-B5F9162E5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CA8B5DD6-0245-B8C1-F103-B6F7FA6E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DC10BC62-8840-FB4E-111B-9850A7CE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463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9181E4B-BEEA-5B2E-6FD1-16E0B062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6E2DCB3-067D-5176-6210-A117EEA2A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B6392561-8536-1245-41CD-BA62626CE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C9AA4386-2F99-C974-CF6F-28B9B9C02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CBA07E9E-EC34-8372-57DC-C0E09A4031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1904AE41-B222-0ABE-9D13-4956AF83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ADC62952-CB66-1634-FB53-831D15EFC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D58B5F27-D0C6-BF39-FB6C-5FD11BCA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758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5DC2642-0A1A-AF30-A2F2-71C284FEF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F4A43106-FFC2-ACD3-9134-6619EA5C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524979C9-6FB2-ED16-D5D8-D905C945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EB008BE3-5996-56A1-3A3B-A0768DD0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6692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6254E4B8-B346-C11B-4F2E-B94B33C4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45832279-5124-A939-4560-A7502389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9C8992DB-9809-46FC-CEB1-6FE66C41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940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2BC6D49-4DFF-8867-24FD-7A938532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995BFCD-60A5-4E12-E102-1937C85BA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0A1A16A7-34FF-8F5C-8A75-0BDDDF832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AE88BB2-61FF-C670-8B38-EF5BB18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1EA54A65-AA54-CB49-91A9-2EF3ED74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22FC448E-024F-78AE-0C45-7FD35570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456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DCECC92-E1D7-5DFE-2DFC-056EF976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060659D4-53E3-9EEC-A20A-0397AFF70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A970ACAB-44FF-4E16-0AB7-DAB8D917F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23BF2744-D9A3-7273-07DF-E39BCDD6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2922C70-7E1A-8D7A-7986-612AF5D0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5ACAD841-F4FD-94F0-E4B1-D317D6A2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282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62AE2DDB-364A-E1A2-4806-19D11916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4DC73E56-362E-0A70-8E48-BE768D71C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3B91E41-2FCB-DE40-E3AD-F9CE0EC66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CEEF57-7532-4689-9849-B8CE97607E5C}" type="datetimeFigureOut">
              <a:rPr lang="bg-BG" smtClean="0"/>
              <a:t>4.07.24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20D3A2E-CBB1-CF9D-3366-5873591B7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B86E697-F60F-AD82-AC07-6AFA8C286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9CC94D-909B-4A6E-87A3-52A438F718F0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074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D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8" descr="Картина, която съдържа птица, водна птица, щъркел, на открито&#10;&#10;Описанието е генерирано автоматично">
            <a:extLst>
              <a:ext uri="{FF2B5EF4-FFF2-40B4-BE49-F238E27FC236}">
                <a16:creationId xmlns:a16="http://schemas.microsoft.com/office/drawing/2014/main" id="{23A069A8-CE1E-725B-86AD-D163A00BA3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426" y="796927"/>
            <a:ext cx="3805385" cy="28159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Текстово поле 3">
            <a:extLst>
              <a:ext uri="{FF2B5EF4-FFF2-40B4-BE49-F238E27FC236}">
                <a16:creationId xmlns:a16="http://schemas.microsoft.com/office/drawing/2014/main" id="{3C60EB75-1400-AB92-52CD-033FF5EF77D7}"/>
              </a:ext>
            </a:extLst>
          </p:cNvPr>
          <p:cNvSpPr txBox="1"/>
          <p:nvPr/>
        </p:nvSpPr>
        <p:spPr>
          <a:xfrm>
            <a:off x="4250608" y="149227"/>
            <a:ext cx="291137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b="1" dirty="0">
                <a:solidFill>
                  <a:schemeClr val="bg1"/>
                </a:solidFill>
              </a:rPr>
              <a:t>ЧЕРЕН ЩЪРКЕЛ</a:t>
            </a:r>
          </a:p>
        </p:txBody>
      </p:sp>
      <p:sp>
        <p:nvSpPr>
          <p:cNvPr id="4" name="Текстово поле 6">
            <a:extLst>
              <a:ext uri="{FF2B5EF4-FFF2-40B4-BE49-F238E27FC236}">
                <a16:creationId xmlns:a16="http://schemas.microsoft.com/office/drawing/2014/main" id="{85DD7E39-A206-D18D-EC1D-731F4CE9D2EA}"/>
              </a:ext>
            </a:extLst>
          </p:cNvPr>
          <p:cNvSpPr txBox="1"/>
          <p:nvPr/>
        </p:nvSpPr>
        <p:spPr>
          <a:xfrm>
            <a:off x="725337" y="366408"/>
            <a:ext cx="258756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 </a:t>
            </a:r>
            <a:r>
              <a:rPr lang="bg-BG" sz="2400" dirty="0"/>
              <a:t>1. Как изглежда?</a:t>
            </a:r>
          </a:p>
        </p:txBody>
      </p:sp>
      <p:sp>
        <p:nvSpPr>
          <p:cNvPr id="5" name="Текстово поле 19">
            <a:extLst>
              <a:ext uri="{FF2B5EF4-FFF2-40B4-BE49-F238E27FC236}">
                <a16:creationId xmlns:a16="http://schemas.microsoft.com/office/drawing/2014/main" id="{710D576F-27E7-9A7D-1802-38A98DDFB62D}"/>
              </a:ext>
            </a:extLst>
          </p:cNvPr>
          <p:cNvSpPr txBox="1"/>
          <p:nvPr/>
        </p:nvSpPr>
        <p:spPr>
          <a:xfrm>
            <a:off x="799491" y="1010007"/>
            <a:ext cx="2439260" cy="21452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2000" dirty="0"/>
              <a:t>- голяма прелетна, блатна птица; </a:t>
            </a:r>
          </a:p>
          <a:p>
            <a:r>
              <a:rPr lang="bg-BG" sz="2000" dirty="0"/>
              <a:t>- черни глава, </a:t>
            </a:r>
          </a:p>
          <a:p>
            <a:r>
              <a:rPr lang="bg-BG" sz="2000" dirty="0"/>
              <a:t>шия, гърди, криле.</a:t>
            </a:r>
          </a:p>
        </p:txBody>
      </p:sp>
      <p:sp>
        <p:nvSpPr>
          <p:cNvPr id="6" name="Текстово поле 9">
            <a:extLst>
              <a:ext uri="{FF2B5EF4-FFF2-40B4-BE49-F238E27FC236}">
                <a16:creationId xmlns:a16="http://schemas.microsoft.com/office/drawing/2014/main" id="{58F889E4-D209-F805-E2D0-04BA8FA3EDD5}"/>
              </a:ext>
            </a:extLst>
          </p:cNvPr>
          <p:cNvSpPr txBox="1"/>
          <p:nvPr/>
        </p:nvSpPr>
        <p:spPr>
          <a:xfrm>
            <a:off x="247156" y="3919664"/>
            <a:ext cx="234070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 </a:t>
            </a:r>
            <a:r>
              <a:rPr lang="bg-BG" sz="2400" dirty="0"/>
              <a:t>2. Къде живее?</a:t>
            </a:r>
          </a:p>
        </p:txBody>
      </p:sp>
      <p:sp>
        <p:nvSpPr>
          <p:cNvPr id="7" name="Текстово поле 12">
            <a:extLst>
              <a:ext uri="{FF2B5EF4-FFF2-40B4-BE49-F238E27FC236}">
                <a16:creationId xmlns:a16="http://schemas.microsoft.com/office/drawing/2014/main" id="{9B659800-EC4C-1370-07AB-32B36BDA5A9D}"/>
              </a:ext>
            </a:extLst>
          </p:cNvPr>
          <p:cNvSpPr txBox="1"/>
          <p:nvPr/>
        </p:nvSpPr>
        <p:spPr>
          <a:xfrm>
            <a:off x="3757960" y="4125743"/>
            <a:ext cx="304121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 </a:t>
            </a:r>
            <a:r>
              <a:rPr lang="bg-BG" sz="2400" dirty="0"/>
              <a:t>3. С какво се храни?</a:t>
            </a:r>
          </a:p>
        </p:txBody>
      </p:sp>
      <p:sp>
        <p:nvSpPr>
          <p:cNvPr id="8" name="Текстово поле 15">
            <a:extLst>
              <a:ext uri="{FF2B5EF4-FFF2-40B4-BE49-F238E27FC236}">
                <a16:creationId xmlns:a16="http://schemas.microsoft.com/office/drawing/2014/main" id="{7A7A6B17-2013-2E57-634F-E283DBD94F47}"/>
              </a:ext>
            </a:extLst>
          </p:cNvPr>
          <p:cNvSpPr txBox="1"/>
          <p:nvPr/>
        </p:nvSpPr>
        <p:spPr>
          <a:xfrm>
            <a:off x="7930533" y="4417628"/>
            <a:ext cx="264367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 </a:t>
            </a:r>
            <a:r>
              <a:rPr lang="bg-BG" sz="2400" dirty="0"/>
              <a:t>4. Къде мигрира?</a:t>
            </a:r>
          </a:p>
        </p:txBody>
      </p:sp>
      <p:sp>
        <p:nvSpPr>
          <p:cNvPr id="9" name="Текстово поле 18">
            <a:extLst>
              <a:ext uri="{FF2B5EF4-FFF2-40B4-BE49-F238E27FC236}">
                <a16:creationId xmlns:a16="http://schemas.microsoft.com/office/drawing/2014/main" id="{741001C0-DA84-4433-37FE-C0CF00D386AF}"/>
              </a:ext>
            </a:extLst>
          </p:cNvPr>
          <p:cNvSpPr txBox="1"/>
          <p:nvPr/>
        </p:nvSpPr>
        <p:spPr>
          <a:xfrm>
            <a:off x="8387708" y="149227"/>
            <a:ext cx="3482043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 </a:t>
            </a:r>
            <a:r>
              <a:rPr lang="bg-BG" sz="2400" dirty="0"/>
              <a:t>5. Как се размножава </a:t>
            </a:r>
          </a:p>
          <a:p>
            <a:r>
              <a:rPr lang="bg-BG" sz="2400" dirty="0"/>
              <a:t>и отглежда малките си?</a:t>
            </a:r>
          </a:p>
        </p:txBody>
      </p:sp>
      <p:sp>
        <p:nvSpPr>
          <p:cNvPr id="10" name="Текстово поле 23">
            <a:extLst>
              <a:ext uri="{FF2B5EF4-FFF2-40B4-BE49-F238E27FC236}">
                <a16:creationId xmlns:a16="http://schemas.microsoft.com/office/drawing/2014/main" id="{F36E9A1D-FB21-CCE9-F652-B51EFE85B8A3}"/>
              </a:ext>
            </a:extLst>
          </p:cNvPr>
          <p:cNvSpPr txBox="1"/>
          <p:nvPr/>
        </p:nvSpPr>
        <p:spPr>
          <a:xfrm>
            <a:off x="8217867" y="1115514"/>
            <a:ext cx="3821723" cy="31668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2000" dirty="0"/>
              <a:t>- женските снасят 2 – 6 яйца; - мътят около 35 – 38 дни;  </a:t>
            </a:r>
          </a:p>
          <a:p>
            <a:r>
              <a:rPr lang="bg-BG" sz="2000" dirty="0"/>
              <a:t>- мъжкият и женската се грижат заедно за малките; </a:t>
            </a:r>
          </a:p>
          <a:p>
            <a:r>
              <a:rPr lang="bg-BG" sz="2000" dirty="0"/>
              <a:t>- моногамни птици;  </a:t>
            </a:r>
          </a:p>
          <a:p>
            <a:r>
              <a:rPr lang="bg-BG" sz="2000" dirty="0"/>
              <a:t>- </a:t>
            </a:r>
            <a:r>
              <a:rPr lang="bg-BG" sz="2000" dirty="0" err="1"/>
              <a:t>щъркелчетата</a:t>
            </a:r>
            <a:r>
              <a:rPr lang="bg-BG" sz="2000" dirty="0"/>
              <a:t> остават в гнездото  от 63 до 71 дена и още 1 -2 седмици, докато укрепнат.</a:t>
            </a:r>
          </a:p>
        </p:txBody>
      </p:sp>
      <p:sp>
        <p:nvSpPr>
          <p:cNvPr id="11" name="Текстово поле 20">
            <a:extLst>
              <a:ext uri="{FF2B5EF4-FFF2-40B4-BE49-F238E27FC236}">
                <a16:creationId xmlns:a16="http://schemas.microsoft.com/office/drawing/2014/main" id="{6A255583-6B1E-DC5F-2CC9-79805586AB4B}"/>
              </a:ext>
            </a:extLst>
          </p:cNvPr>
          <p:cNvSpPr txBox="1"/>
          <p:nvPr/>
        </p:nvSpPr>
        <p:spPr>
          <a:xfrm>
            <a:off x="95672" y="4516583"/>
            <a:ext cx="2643672" cy="19750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dirty="0"/>
              <a:t>- в горите;</a:t>
            </a:r>
          </a:p>
          <a:p>
            <a:r>
              <a:rPr lang="bg-BG" dirty="0"/>
              <a:t>- гнезди на </a:t>
            </a:r>
            <a:r>
              <a:rPr lang="bg-BG" sz="2000" dirty="0"/>
              <a:t>голямо</a:t>
            </a:r>
            <a:r>
              <a:rPr lang="bg-BG" dirty="0"/>
              <a:t> дърво, близо до потоци, </a:t>
            </a:r>
          </a:p>
          <a:p>
            <a:r>
              <a:rPr lang="bg-BG" dirty="0"/>
              <a:t>рекички, блата, ливади.</a:t>
            </a:r>
          </a:p>
        </p:txBody>
      </p:sp>
      <p:sp>
        <p:nvSpPr>
          <p:cNvPr id="12" name="Текстово поле 21">
            <a:extLst>
              <a:ext uri="{FF2B5EF4-FFF2-40B4-BE49-F238E27FC236}">
                <a16:creationId xmlns:a16="http://schemas.microsoft.com/office/drawing/2014/main" id="{519572E6-B1AC-EDC7-65B0-6F55FD448140}"/>
              </a:ext>
            </a:extLst>
          </p:cNvPr>
          <p:cNvSpPr txBox="1"/>
          <p:nvPr/>
        </p:nvSpPr>
        <p:spPr>
          <a:xfrm>
            <a:off x="3523825" y="4779544"/>
            <a:ext cx="3369653" cy="180474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2000" dirty="0"/>
              <a:t>- риба; </a:t>
            </a:r>
          </a:p>
          <a:p>
            <a:r>
              <a:rPr lang="bg-BG" sz="2000" dirty="0"/>
              <a:t>- бозайници, влечуги, мекотели; </a:t>
            </a:r>
          </a:p>
          <a:p>
            <a:r>
              <a:rPr lang="bg-BG" sz="2000" dirty="0"/>
              <a:t>- насекоми; </a:t>
            </a:r>
          </a:p>
          <a:p>
            <a:r>
              <a:rPr lang="bg-BG" sz="2000" dirty="0"/>
              <a:t>- ловува в плитки води.</a:t>
            </a:r>
          </a:p>
        </p:txBody>
      </p:sp>
      <p:sp>
        <p:nvSpPr>
          <p:cNvPr id="13" name="Текстово поле 22">
            <a:extLst>
              <a:ext uri="{FF2B5EF4-FFF2-40B4-BE49-F238E27FC236}">
                <a16:creationId xmlns:a16="http://schemas.microsoft.com/office/drawing/2014/main" id="{8CA2EC92-1A30-037F-34D1-0E9A546AAA9D}"/>
              </a:ext>
            </a:extLst>
          </p:cNvPr>
          <p:cNvSpPr txBox="1"/>
          <p:nvPr/>
        </p:nvSpPr>
        <p:spPr>
          <a:xfrm>
            <a:off x="7254293" y="5120062"/>
            <a:ext cx="4615458" cy="14642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g-BG" sz="2000" dirty="0"/>
              <a:t>- през пролетта - в централните и източни европейски райони; </a:t>
            </a:r>
          </a:p>
          <a:p>
            <a:r>
              <a:rPr lang="bg-BG" sz="2000" dirty="0"/>
              <a:t>- през септември  - в Африка, Индия, Южен Китай.</a:t>
            </a:r>
          </a:p>
        </p:txBody>
      </p:sp>
    </p:spTree>
    <p:extLst>
      <p:ext uri="{BB962C8B-B14F-4D97-AF65-F5344CB8AC3E}">
        <p14:creationId xmlns:p14="http://schemas.microsoft.com/office/powerpoint/2010/main" val="14128734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Macintosh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Тема на 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tatiana dimitrova</dc:creator>
  <cp:lastModifiedBy>georgi bairaktarski</cp:lastModifiedBy>
  <cp:revision>3</cp:revision>
  <dcterms:created xsi:type="dcterms:W3CDTF">2024-07-04T12:21:54Z</dcterms:created>
  <dcterms:modified xsi:type="dcterms:W3CDTF">2024-07-04T13:29:24Z</dcterms:modified>
</cp:coreProperties>
</file>