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65" r:id="rId5"/>
    <p:sldId id="279" r:id="rId6"/>
    <p:sldId id="263" r:id="rId7"/>
    <p:sldId id="264" r:id="rId8"/>
    <p:sldId id="260" r:id="rId9"/>
    <p:sldId id="268" r:id="rId10"/>
    <p:sldId id="280" r:id="rId11"/>
    <p:sldId id="257" r:id="rId12"/>
    <p:sldId id="270" r:id="rId13"/>
    <p:sldId id="275" r:id="rId14"/>
    <p:sldId id="277" r:id="rId15"/>
    <p:sldId id="276" r:id="rId16"/>
    <p:sldId id="259" r:id="rId17"/>
    <p:sldId id="262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ovi" initials="a" lastIdx="2" clrIdx="0">
    <p:extLst>
      <p:ext uri="{19B8F6BF-5375-455C-9EA6-DF929625EA0E}">
        <p15:presenceInfo xmlns:p15="http://schemas.microsoft.com/office/powerpoint/2012/main" userId="e580d975ef413826" providerId="Windows Live"/>
      </p:ext>
    </p:extLst>
  </p:cmAuthor>
  <p:cmAuthor id="2" name="tatiana dimitrova" initials="td" lastIdx="2" clrIdx="1">
    <p:extLst>
      <p:ext uri="{19B8F6BF-5375-455C-9EA6-DF929625EA0E}">
        <p15:presenceInfo xmlns:p15="http://schemas.microsoft.com/office/powerpoint/2012/main" userId="a36e54d3605429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09T15:18:59.052" idx="1">
    <p:pos x="6903" y="227"/>
    <p:text>Може би има по-подходяща дума на български. Сещате ли се за такава?</p:text>
    <p:extLst>
      <p:ext uri="{C676402C-5697-4E1C-873F-D02D1690AC5C}">
        <p15:threadingInfo xmlns:p15="http://schemas.microsoft.com/office/powerpoint/2012/main" timeZoneBias="-180"/>
      </p:ext>
    </p:extLst>
  </p:cm>
  <p:cm authorId="2" dt="2024-05-13T15:58:25.853" idx="1">
    <p:pos x="6903" y="363"/>
    <p:text>презентация– представяне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  <p:cm authorId="2" dt="2024-05-13T15:59:36.038" idx="2">
    <p:pos x="6903" y="499"/>
    <p:text>дизайн - проектиране,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99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3833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0826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5962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7783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1801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39868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3500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8986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531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3915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013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59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1592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544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621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BAC-7992-4DE8-873D-CFFC28FA5580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532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5FC0BAC-7992-4DE8-873D-CFFC28FA5580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B8E1AEE-3CDB-4B68-930C-D6F5D9AD36A2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99422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928E528-BB6B-165F-83D4-67A3651BB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Как да направя презентация табло</a:t>
            </a: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0035BB93-44E1-4351-4760-DF4E76B51C81}"/>
              </a:ext>
            </a:extLst>
          </p:cNvPr>
          <p:cNvSpPr txBox="1"/>
          <p:nvPr/>
        </p:nvSpPr>
        <p:spPr>
          <a:xfrm>
            <a:off x="384340" y="5710536"/>
            <a:ext cx="1142332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sz="2400" dirty="0"/>
              <a:t>Избери достатъчно голям лист/картон, на който да подредиш снимките.</a:t>
            </a:r>
          </a:p>
        </p:txBody>
      </p:sp>
    </p:spTree>
    <p:extLst>
      <p:ext uri="{BB962C8B-B14F-4D97-AF65-F5344CB8AC3E}">
        <p14:creationId xmlns:p14="http://schemas.microsoft.com/office/powerpoint/2010/main" val="332656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E83EAF5F-BFE5-1AD7-B191-1F2C56A8B1AF}"/>
              </a:ext>
            </a:extLst>
          </p:cNvPr>
          <p:cNvSpPr txBox="1"/>
          <p:nvPr/>
        </p:nvSpPr>
        <p:spPr>
          <a:xfrm rot="20623178">
            <a:off x="219919" y="416688"/>
            <a:ext cx="1239442" cy="40011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</a:rPr>
              <a:t>пример</a:t>
            </a: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D94F857F-3A4C-98C8-EFA3-9F60E36C0575}"/>
              </a:ext>
            </a:extLst>
          </p:cNvPr>
          <p:cNvSpPr txBox="1"/>
          <p:nvPr/>
        </p:nvSpPr>
        <p:spPr>
          <a:xfrm>
            <a:off x="1574157" y="150470"/>
            <a:ext cx="9664861" cy="59093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</p:txBody>
      </p:sp>
      <p:pic>
        <p:nvPicPr>
          <p:cNvPr id="7" name="Картина 6" descr="Картина, която съдържа домашна котка, Малки и средни по размер котки, бозайник, котка&#10;&#10;Описанието е генерирано автоматично">
            <a:extLst>
              <a:ext uri="{FF2B5EF4-FFF2-40B4-BE49-F238E27FC236}">
                <a16:creationId xmlns:a16="http://schemas.microsoft.com/office/drawing/2014/main" id="{EDD68B62-C015-B1BA-B40E-47CB34A13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83" y="437873"/>
            <a:ext cx="1211690" cy="1733749"/>
          </a:xfrm>
          <a:prstGeom prst="rect">
            <a:avLst/>
          </a:prstGeom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2169F473-6F5F-E2AD-0A1B-540BE1B42B9C}"/>
              </a:ext>
            </a:extLst>
          </p:cNvPr>
          <p:cNvSpPr txBox="1"/>
          <p:nvPr/>
        </p:nvSpPr>
        <p:spPr>
          <a:xfrm>
            <a:off x="4882657" y="436533"/>
            <a:ext cx="4222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>
                <a:solidFill>
                  <a:schemeClr val="bg1"/>
                </a:solidFill>
              </a:rPr>
              <a:t>Моето любимо животно – котката</a:t>
            </a:r>
          </a:p>
          <a:p>
            <a:r>
              <a:rPr lang="bg-BG" dirty="0">
                <a:solidFill>
                  <a:schemeClr val="bg1"/>
                </a:solidFill>
              </a:rPr>
              <a:t>Автор …………………………………</a:t>
            </a:r>
          </a:p>
        </p:txBody>
      </p:sp>
      <p:pic>
        <p:nvPicPr>
          <p:cNvPr id="3" name="Картина 2" descr="Картина, която съдържа котка, бозайник, домашна котка,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62D9E176-B3BF-36C6-7B5F-4F75148D7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50" y="2459025"/>
            <a:ext cx="3968890" cy="2232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Картина 8" descr="Картина, която съдържа котка, колаж, на закрито, котенце&#10;&#10;Описанието е генерирано автоматично">
            <a:extLst>
              <a:ext uri="{FF2B5EF4-FFF2-40B4-BE49-F238E27FC236}">
                <a16:creationId xmlns:a16="http://schemas.microsoft.com/office/drawing/2014/main" id="{3C9132EF-F8E1-9A85-EBD0-78473A81D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587" y="3287210"/>
            <a:ext cx="4173433" cy="2373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7EC8C0B9-40B6-D830-643E-A391C2B71A65}"/>
              </a:ext>
            </a:extLst>
          </p:cNvPr>
          <p:cNvSpPr txBox="1"/>
          <p:nvPr/>
        </p:nvSpPr>
        <p:spPr>
          <a:xfrm>
            <a:off x="7301310" y="2837288"/>
            <a:ext cx="276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>
                <a:solidFill>
                  <a:schemeClr val="accent1">
                    <a:lumMod val="75000"/>
                  </a:schemeClr>
                </a:solidFill>
              </a:rPr>
              <a:t>Какво обичат котките?</a:t>
            </a:r>
          </a:p>
        </p:txBody>
      </p:sp>
    </p:spTree>
    <p:extLst>
      <p:ext uri="{BB962C8B-B14F-4D97-AF65-F5344CB8AC3E}">
        <p14:creationId xmlns:p14="http://schemas.microsoft.com/office/powerpoint/2010/main" val="1777386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4845EEF-1B41-7F68-D5A2-27B7986B3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75200"/>
            <a:ext cx="8534400" cy="1219199"/>
          </a:xfrm>
        </p:spPr>
        <p:txBody>
          <a:bodyPr/>
          <a:lstStyle/>
          <a:p>
            <a:r>
              <a:rPr lang="bg-BG" b="1" dirty="0">
                <a:latin typeface="Comic Sans MS" panose="030F0702030302020204" pitchFamily="66" charset="0"/>
              </a:rPr>
              <a:t>Въведение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4D6C2C5-E957-DA04-D17B-F577DE69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7501"/>
            <a:ext cx="10515600" cy="4457700"/>
          </a:xfrm>
        </p:spPr>
        <p:txBody>
          <a:bodyPr/>
          <a:lstStyle/>
          <a:p>
            <a:endParaRPr lang="bg-BG" dirty="0"/>
          </a:p>
          <a:p>
            <a:r>
              <a:rPr lang="bg-BG" sz="2400" b="1" dirty="0"/>
              <a:t>Поздрави слушателите.</a:t>
            </a:r>
          </a:p>
          <a:p>
            <a:r>
              <a:rPr lang="bg-BG" sz="2400" b="1" dirty="0"/>
              <a:t>Представи себе си (ако слушателите не те познават)</a:t>
            </a:r>
            <a:r>
              <a:rPr lang="de-DE" sz="2400" b="1" dirty="0"/>
              <a:t>:</a:t>
            </a:r>
            <a:endParaRPr lang="bg-BG" sz="2400" b="1" dirty="0"/>
          </a:p>
          <a:p>
            <a:pPr marL="0" indent="0">
              <a:buNone/>
            </a:pPr>
            <a:r>
              <a:rPr lang="bg-BG" sz="2400" b="1" dirty="0"/>
              <a:t>   </a:t>
            </a:r>
            <a:r>
              <a:rPr lang="bg-BG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Здравейте! Казвам се… </a:t>
            </a:r>
          </a:p>
          <a:p>
            <a:r>
              <a:rPr lang="bg-BG" sz="2400" b="1" dirty="0"/>
              <a:t>Представи темата, за която ще говориш</a:t>
            </a:r>
            <a:r>
              <a:rPr lang="de-DE" sz="2400" b="1" dirty="0"/>
              <a:t>:</a:t>
            </a:r>
            <a:endParaRPr lang="bg-BG" sz="2400" b="1" dirty="0"/>
          </a:p>
          <a:p>
            <a:pPr marL="0" indent="0">
              <a:buNone/>
            </a:pPr>
            <a:r>
              <a:rPr lang="bg-BG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Чували ли сте за …/Днес ще Ви разкажа за.../Днес ще Ви представя...</a:t>
            </a:r>
          </a:p>
          <a:p>
            <a:r>
              <a:rPr lang="bg-BG" sz="2400" b="1" dirty="0"/>
              <a:t>Може да се започне с „крилата фраза“, някакъв интересен факт.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66290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4F7A14D-3271-35AC-5FFB-17A8BC31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latin typeface="Comic Sans MS" panose="030F0702030302020204" pitchFamily="66" charset="0"/>
              </a:rPr>
              <a:t>Основна част/изложение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6073D77-CD94-83D3-DB4E-974490FF0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62651"/>
            <a:ext cx="10068669" cy="2612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В основната част представяш темата. Следвай плана, който си си направил! 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74021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Картина, която съдържа бозайник, Малки и средни по размер котки, котка, домашна котка&#10;&#10;Описанието е генерирано автоматично">
            <a:extLst>
              <a:ext uri="{FF2B5EF4-FFF2-40B4-BE49-F238E27FC236}">
                <a16:creationId xmlns:a16="http://schemas.microsoft.com/office/drawing/2014/main" id="{F71405BE-F291-6D9F-25B6-05574C045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52450"/>
            <a:ext cx="2981124" cy="198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Картина 6" descr="Картина, която съдържа трева, Малки и средни по размер котки, бозайник, котка&#10;&#10;Описанието е генерирано автоматично">
            <a:extLst>
              <a:ext uri="{FF2B5EF4-FFF2-40B4-BE49-F238E27FC236}">
                <a16:creationId xmlns:a16="http://schemas.microsoft.com/office/drawing/2014/main" id="{3C3A444B-4BC4-F55C-6646-FF80EF8B0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17" y="647174"/>
            <a:ext cx="2329886" cy="1792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F63FD11E-D971-761D-DACD-FAB8D309BD0A}"/>
              </a:ext>
            </a:extLst>
          </p:cNvPr>
          <p:cNvSpPr txBox="1"/>
          <p:nvPr/>
        </p:nvSpPr>
        <p:spPr>
          <a:xfrm>
            <a:off x="316367" y="2705192"/>
            <a:ext cx="346280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Котенцата са миловидни</a:t>
            </a: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75EC4A70-1674-27E7-22D5-890118039847}"/>
              </a:ext>
            </a:extLst>
          </p:cNvPr>
          <p:cNvSpPr txBox="1"/>
          <p:nvPr/>
        </p:nvSpPr>
        <p:spPr>
          <a:xfrm>
            <a:off x="3993141" y="2716768"/>
            <a:ext cx="241123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Обичат да играят</a:t>
            </a:r>
          </a:p>
        </p:txBody>
      </p: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A09AD831-2578-1F0A-5041-F784B6161873}"/>
              </a:ext>
            </a:extLst>
          </p:cNvPr>
          <p:cNvSpPr txBox="1"/>
          <p:nvPr/>
        </p:nvSpPr>
        <p:spPr>
          <a:xfrm rot="437009">
            <a:off x="91478" y="5879936"/>
            <a:ext cx="1239442" cy="40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sz="2000" b="1" dirty="0"/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295321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16BDBD84-176C-6A2B-9426-2EC336956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15" y="380358"/>
            <a:ext cx="5670290" cy="4832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3200" b="1" dirty="0">
                <a:solidFill>
                  <a:schemeClr val="accent1">
                    <a:lumMod val="75000"/>
                  </a:schemeClr>
                </a:solidFill>
              </a:rPr>
              <a:t>Породи котки</a:t>
            </a:r>
          </a:p>
        </p:txBody>
      </p:sp>
      <p:pic>
        <p:nvPicPr>
          <p:cNvPr id="5" name="Картина 4" descr="Картина, която съдържа бозайник, котка, домашна котка, Малки и средни по размер котки&#10;&#10;Описанието е генерирано автоматично">
            <a:extLst>
              <a:ext uri="{FF2B5EF4-FFF2-40B4-BE49-F238E27FC236}">
                <a16:creationId xmlns:a16="http://schemas.microsoft.com/office/drawing/2014/main" id="{277FED12-AD07-E4C7-F833-0A7617BA4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2495550"/>
            <a:ext cx="3657600" cy="2438400"/>
          </a:xfrm>
          <a:prstGeom prst="rect">
            <a:avLst/>
          </a:prstGeom>
        </p:spPr>
      </p:pic>
      <p:pic>
        <p:nvPicPr>
          <p:cNvPr id="7" name="Картина 6" descr="Картина, която съдържа котка, бозайник, Малки и средни по размер котки, Коткови&#10;&#10;Описанието е генерирано автоматично">
            <a:extLst>
              <a:ext uri="{FF2B5EF4-FFF2-40B4-BE49-F238E27FC236}">
                <a16:creationId xmlns:a16="http://schemas.microsoft.com/office/drawing/2014/main" id="{3E18DD54-8835-FD86-2D9D-371381C18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25" y="57150"/>
            <a:ext cx="3657600" cy="2438400"/>
          </a:xfrm>
          <a:prstGeom prst="rect">
            <a:avLst/>
          </a:prstGeom>
        </p:spPr>
      </p:pic>
      <p:pic>
        <p:nvPicPr>
          <p:cNvPr id="9" name="Картина 8" descr="Картина, която съдържа бозайник, домашна котка, котка, Малки и средни по размер котки&#10;&#10;Описанието е генерирано автоматично">
            <a:extLst>
              <a:ext uri="{FF2B5EF4-FFF2-40B4-BE49-F238E27FC236}">
                <a16:creationId xmlns:a16="http://schemas.microsoft.com/office/drawing/2014/main" id="{2FA5C43A-DCBE-CE7D-563C-27CFF0D34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25" y="3695699"/>
            <a:ext cx="4638675" cy="3092450"/>
          </a:xfrm>
          <a:prstGeom prst="rect">
            <a:avLst/>
          </a:prstGeom>
        </p:spPr>
      </p:pic>
      <p:pic>
        <p:nvPicPr>
          <p:cNvPr id="11" name="Картина 10" descr="Картина, която съдържа бозайник, котка, домашна котка, Малки и средни по размер котки&#10;&#10;Описанието е генерирано автоматично">
            <a:extLst>
              <a:ext uri="{FF2B5EF4-FFF2-40B4-BE49-F238E27FC236}">
                <a16:creationId xmlns:a16="http://schemas.microsoft.com/office/drawing/2014/main" id="{7AEE994D-3BFC-5F93-2D01-F5FA49E1D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5" y="4344381"/>
            <a:ext cx="3199892" cy="2133261"/>
          </a:xfrm>
          <a:prstGeom prst="rect">
            <a:avLst/>
          </a:prstGeom>
        </p:spPr>
      </p:pic>
      <p:pic>
        <p:nvPicPr>
          <p:cNvPr id="13" name="Картина 12" descr="Картина, която съдържа бозайник, котка, домашна котка, Малки и средни по размер котки&#10;&#10;Описанието е генерирано автоматично">
            <a:extLst>
              <a:ext uri="{FF2B5EF4-FFF2-40B4-BE49-F238E27FC236}">
                <a16:creationId xmlns:a16="http://schemas.microsoft.com/office/drawing/2014/main" id="{FB35C363-6DC8-4FCF-A405-86F694050A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8" y="1130300"/>
            <a:ext cx="3851860" cy="2565399"/>
          </a:xfrm>
          <a:prstGeom prst="rect">
            <a:avLst/>
          </a:prstGeom>
        </p:spPr>
      </p:pic>
      <p:pic>
        <p:nvPicPr>
          <p:cNvPr id="15" name="Картина 14" descr="Картина, която съдържа бозайник, домашна котка, котка, Малки и средни по размер котки&#10;&#10;Описанието е генерирано автоматично">
            <a:extLst>
              <a:ext uri="{FF2B5EF4-FFF2-40B4-BE49-F238E27FC236}">
                <a16:creationId xmlns:a16="http://schemas.microsoft.com/office/drawing/2014/main" id="{CDF9163E-8C20-202E-EE2F-0F89154C4C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202" y="401279"/>
            <a:ext cx="2171700" cy="1504950"/>
          </a:xfrm>
          <a:prstGeom prst="rect">
            <a:avLst/>
          </a:prstGeom>
        </p:spPr>
      </p:pic>
      <p:sp>
        <p:nvSpPr>
          <p:cNvPr id="16" name="Текстово поле 15">
            <a:extLst>
              <a:ext uri="{FF2B5EF4-FFF2-40B4-BE49-F238E27FC236}">
                <a16:creationId xmlns:a16="http://schemas.microsoft.com/office/drawing/2014/main" id="{C5E25CF1-94AD-E4D6-5B0F-2FEC5E692B12}"/>
              </a:ext>
            </a:extLst>
          </p:cNvPr>
          <p:cNvSpPr txBox="1"/>
          <p:nvPr/>
        </p:nvSpPr>
        <p:spPr>
          <a:xfrm>
            <a:off x="489357" y="2784355"/>
            <a:ext cx="130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сиамска</a:t>
            </a:r>
          </a:p>
        </p:txBody>
      </p:sp>
      <p:sp>
        <p:nvSpPr>
          <p:cNvPr id="18" name="Текстово поле 17">
            <a:extLst>
              <a:ext uri="{FF2B5EF4-FFF2-40B4-BE49-F238E27FC236}">
                <a16:creationId xmlns:a16="http://schemas.microsoft.com/office/drawing/2014/main" id="{25AC8E09-DBDF-952C-31CE-EF0DAFAC1BD2}"/>
              </a:ext>
            </a:extLst>
          </p:cNvPr>
          <p:cNvSpPr txBox="1"/>
          <p:nvPr/>
        </p:nvSpPr>
        <p:spPr>
          <a:xfrm>
            <a:off x="7758176" y="1536897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>
                <a:solidFill>
                  <a:srgbClr val="002060"/>
                </a:solidFill>
              </a:rPr>
              <a:t>бенгалска</a:t>
            </a:r>
          </a:p>
        </p:txBody>
      </p:sp>
      <p:sp>
        <p:nvSpPr>
          <p:cNvPr id="19" name="Текстово поле 18">
            <a:extLst>
              <a:ext uri="{FF2B5EF4-FFF2-40B4-BE49-F238E27FC236}">
                <a16:creationId xmlns:a16="http://schemas.microsoft.com/office/drawing/2014/main" id="{00A4C408-98F9-8D82-D055-CA6E379E4E46}"/>
              </a:ext>
            </a:extLst>
          </p:cNvPr>
          <p:cNvSpPr txBox="1"/>
          <p:nvPr/>
        </p:nvSpPr>
        <p:spPr>
          <a:xfrm>
            <a:off x="545315" y="4344381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>
                <a:solidFill>
                  <a:srgbClr val="002060"/>
                </a:solidFill>
              </a:rPr>
              <a:t>Парцалена кукла</a:t>
            </a:r>
          </a:p>
        </p:txBody>
      </p:sp>
      <p:sp>
        <p:nvSpPr>
          <p:cNvPr id="20" name="Текстово поле 19">
            <a:extLst>
              <a:ext uri="{FF2B5EF4-FFF2-40B4-BE49-F238E27FC236}">
                <a16:creationId xmlns:a16="http://schemas.microsoft.com/office/drawing/2014/main" id="{C6C72B3E-F610-F7DF-503D-674C90482264}"/>
              </a:ext>
            </a:extLst>
          </p:cNvPr>
          <p:cNvSpPr txBox="1"/>
          <p:nvPr/>
        </p:nvSpPr>
        <p:spPr>
          <a:xfrm>
            <a:off x="4182303" y="2592268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/>
              <a:t>абисинска</a:t>
            </a:r>
          </a:p>
        </p:txBody>
      </p:sp>
      <p:sp>
        <p:nvSpPr>
          <p:cNvPr id="21" name="Текстово поле 20">
            <a:extLst>
              <a:ext uri="{FF2B5EF4-FFF2-40B4-BE49-F238E27FC236}">
                <a16:creationId xmlns:a16="http://schemas.microsoft.com/office/drawing/2014/main" id="{8213C1C0-1C8F-0FD0-6A9E-795847C86A7C}"/>
              </a:ext>
            </a:extLst>
          </p:cNvPr>
          <p:cNvSpPr txBox="1"/>
          <p:nvPr/>
        </p:nvSpPr>
        <p:spPr>
          <a:xfrm>
            <a:off x="7625971" y="3714750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>
                <a:solidFill>
                  <a:srgbClr val="002060"/>
                </a:solidFill>
              </a:rPr>
              <a:t>британска късокосместа</a:t>
            </a:r>
          </a:p>
        </p:txBody>
      </p:sp>
      <p:sp>
        <p:nvSpPr>
          <p:cNvPr id="22" name="Текстово поле 21">
            <a:extLst>
              <a:ext uri="{FF2B5EF4-FFF2-40B4-BE49-F238E27FC236}">
                <a16:creationId xmlns:a16="http://schemas.microsoft.com/office/drawing/2014/main" id="{E6C9EDD0-D418-E9FE-9A72-937097B8EBF9}"/>
              </a:ext>
            </a:extLst>
          </p:cNvPr>
          <p:cNvSpPr txBox="1"/>
          <p:nvPr/>
        </p:nvSpPr>
        <p:spPr>
          <a:xfrm>
            <a:off x="9938158" y="1925280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>
                <a:solidFill>
                  <a:schemeClr val="accent1">
                    <a:lumMod val="75000"/>
                  </a:schemeClr>
                </a:solidFill>
              </a:rPr>
              <a:t>сфинкс</a:t>
            </a:r>
          </a:p>
        </p:txBody>
      </p:sp>
      <p:sp>
        <p:nvSpPr>
          <p:cNvPr id="23" name="Текстово поле 22">
            <a:extLst>
              <a:ext uri="{FF2B5EF4-FFF2-40B4-BE49-F238E27FC236}">
                <a16:creationId xmlns:a16="http://schemas.microsoft.com/office/drawing/2014/main" id="{370EC613-F88D-36AA-FA7A-F989EBE4117B}"/>
              </a:ext>
            </a:extLst>
          </p:cNvPr>
          <p:cNvSpPr txBox="1"/>
          <p:nvPr/>
        </p:nvSpPr>
        <p:spPr>
          <a:xfrm rot="20676221">
            <a:off x="4825684" y="5741738"/>
            <a:ext cx="1239442" cy="40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sz="2000" b="1" dirty="0"/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190548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Картина, която съдържа Малки и средни по размер котки, Коткови, Мустаци, котенце&#10;&#10;Описанието е генерирано автоматично">
            <a:extLst>
              <a:ext uri="{FF2B5EF4-FFF2-40B4-BE49-F238E27FC236}">
                <a16:creationId xmlns:a16="http://schemas.microsoft.com/office/drawing/2014/main" id="{D658C672-1DD5-76FD-242B-E50D99B26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3" y="439306"/>
            <a:ext cx="3739031" cy="2766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21D4A9BE-BD65-F617-8994-6828A92D7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54" y="3429000"/>
            <a:ext cx="4809282" cy="3206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Картина 8" descr="Картина, която съдържа Малки и средни по размер котки, Коткови, риба, маса&#10;&#10;Описанието е генерирано автоматично">
            <a:extLst>
              <a:ext uri="{FF2B5EF4-FFF2-40B4-BE49-F238E27FC236}">
                <a16:creationId xmlns:a16="http://schemas.microsoft.com/office/drawing/2014/main" id="{35F21E2A-7D2A-8C5E-24D8-663166436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63" y="439306"/>
            <a:ext cx="4316338" cy="27668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A3D68144-E289-4E86-CF82-6A9A18D28510}"/>
              </a:ext>
            </a:extLst>
          </p:cNvPr>
          <p:cNvSpPr txBox="1"/>
          <p:nvPr/>
        </p:nvSpPr>
        <p:spPr>
          <a:xfrm>
            <a:off x="499233" y="4324208"/>
            <a:ext cx="256672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</a:rPr>
              <a:t>С какво се хранят </a:t>
            </a:r>
          </a:p>
          <a:p>
            <a:r>
              <a:rPr lang="bg-BG" sz="2000" dirty="0">
                <a:solidFill>
                  <a:schemeClr val="bg1"/>
                </a:solidFill>
              </a:rPr>
              <a:t>котките?</a:t>
            </a:r>
          </a:p>
        </p:txBody>
      </p: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8D6C445E-8457-28BF-D812-5E28D43B451F}"/>
              </a:ext>
            </a:extLst>
          </p:cNvPr>
          <p:cNvSpPr txBox="1"/>
          <p:nvPr/>
        </p:nvSpPr>
        <p:spPr>
          <a:xfrm rot="1651866">
            <a:off x="10245364" y="4941950"/>
            <a:ext cx="1239442" cy="40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sz="2000" b="1" dirty="0"/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487090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13962EC-EF90-2A10-4B03-30E54B49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latin typeface="Comic Sans MS" panose="030F0702030302020204" pitchFamily="66" charset="0"/>
              </a:rPr>
              <a:t>Заключение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C4497E9-79BF-B3D8-52B4-8132F0674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32032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g-BG" sz="2400" b="1" dirty="0"/>
          </a:p>
          <a:p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Обобщи накратко най-важното и сподели защо темата те интересува. Например:</a:t>
            </a:r>
          </a:p>
          <a:p>
            <a:pPr marL="0" indent="0">
              <a:buNone/>
            </a:pPr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lvl="1"/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Значението на града/забележителността, защо е интересно</a:t>
            </a:r>
          </a:p>
          <a:p>
            <a:pPr lvl="1"/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Защо това животно ти е любимо</a:t>
            </a:r>
          </a:p>
        </p:txBody>
      </p:sp>
    </p:spTree>
    <p:extLst>
      <p:ext uri="{BB962C8B-B14F-4D97-AF65-F5344CB8AC3E}">
        <p14:creationId xmlns:p14="http://schemas.microsoft.com/office/powerpoint/2010/main" val="949030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467E8F1-4C9E-4ABA-B567-7CC5F9033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6214299" cy="1507067"/>
          </a:xfrm>
        </p:spPr>
        <p:txBody>
          <a:bodyPr/>
          <a:lstStyle/>
          <a:p>
            <a:r>
              <a:rPr lang="bg-BG" dirty="0"/>
              <a:t>Какво още е важно?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B0F0D23-CA84-4D9F-B1F5-E5C3DB93D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93540"/>
            <a:ext cx="8534400" cy="3907528"/>
          </a:xfrm>
        </p:spPr>
        <p:txBody>
          <a:bodyPr/>
          <a:lstStyle/>
          <a:p>
            <a:r>
              <a:rPr lang="bg-BG" b="1" dirty="0"/>
              <a:t>Репетирай вкъщи поне два пъти презентацията. Така ще видиш дали се вместваш във времето, което имаш, и ще бъдеш спокоен, когато говориш пред групата.</a:t>
            </a:r>
          </a:p>
          <a:p>
            <a:r>
              <a:rPr lang="bg-BG" b="1" dirty="0"/>
              <a:t>Гледай към слушателите, когато говориш!</a:t>
            </a:r>
          </a:p>
          <a:p>
            <a:r>
              <a:rPr lang="bg-BG" b="1" dirty="0"/>
              <a:t>Не бързай, когато говориш. Прави паузи на важни места. Важно е слушателите да те разбират. Така ще могат да усетят колко е интересна темата, която им представяш.</a:t>
            </a:r>
          </a:p>
          <a:p>
            <a:r>
              <a:rPr lang="bg-BG" b="1" dirty="0">
                <a:solidFill>
                  <a:schemeClr val="accent1">
                    <a:lumMod val="75000"/>
                  </a:schemeClr>
                </a:solidFill>
              </a:rPr>
              <a:t>Благодари</a:t>
            </a:r>
            <a:r>
              <a:rPr lang="bg-BG" b="1" dirty="0"/>
              <a:t> на слушателите след презентацията.</a:t>
            </a:r>
          </a:p>
          <a:p>
            <a:r>
              <a:rPr lang="bg-BG" b="1" dirty="0"/>
              <a:t>Остави време за въпроси. </a:t>
            </a:r>
          </a:p>
        </p:txBody>
      </p:sp>
    </p:spTree>
    <p:extLst>
      <p:ext uri="{BB962C8B-B14F-4D97-AF65-F5344CB8AC3E}">
        <p14:creationId xmlns:p14="http://schemas.microsoft.com/office/powerpoint/2010/main" val="352610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CF4EC55-8318-168D-FB1D-B73E778BF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 се справих?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D0ADBD2-9A50-2910-9998-EEDA4CA3B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018099"/>
          </a:xfrm>
        </p:spPr>
        <p:txBody>
          <a:bodyPr/>
          <a:lstStyle/>
          <a:p>
            <a:pPr marL="0" indent="0">
              <a:buNone/>
            </a:pPr>
            <a:r>
              <a:rPr lang="bg-BG" b="1" dirty="0">
                <a:solidFill>
                  <a:schemeClr val="accent1">
                    <a:lumMod val="75000"/>
                  </a:schemeClr>
                </a:solidFill>
              </a:rPr>
              <a:t>Всеки зрител/слушател ще обърне внимание дали:</a:t>
            </a:r>
          </a:p>
          <a:p>
            <a:r>
              <a:rPr lang="bg-BG" b="1" dirty="0" err="1">
                <a:solidFill>
                  <a:schemeClr val="accent1">
                    <a:lumMod val="75000"/>
                  </a:schemeClr>
                </a:solidFill>
              </a:rPr>
              <a:t>Си</a:t>
            </a:r>
            <a:r>
              <a:rPr lang="bg-BG" b="1" dirty="0">
                <a:solidFill>
                  <a:schemeClr val="accent1">
                    <a:lumMod val="75000"/>
                  </a:schemeClr>
                </a:solidFill>
              </a:rPr>
              <a:t> използвал книжовен или диалектен език;</a:t>
            </a:r>
          </a:p>
          <a:p>
            <a:r>
              <a:rPr lang="bg-BG" b="1" dirty="0">
                <a:solidFill>
                  <a:schemeClr val="accent1">
                    <a:lumMod val="75000"/>
                  </a:schemeClr>
                </a:solidFill>
              </a:rPr>
              <a:t>Изреченията са точни и ясни;</a:t>
            </a:r>
          </a:p>
          <a:p>
            <a:r>
              <a:rPr lang="bg-BG" b="1" dirty="0">
                <a:solidFill>
                  <a:schemeClr val="accent1">
                    <a:lumMod val="75000"/>
                  </a:schemeClr>
                </a:solidFill>
              </a:rPr>
              <a:t>Картинките в слайдовете са подходящи и илюстрират казаното от теб.</a:t>
            </a:r>
          </a:p>
          <a:p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658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4F7A14D-3271-35AC-5FFB-17A8BC31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 какво да говоря?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6073D77-CD94-83D3-DB4E-974490FF0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578734"/>
            <a:ext cx="10879183" cy="39085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g-BG" dirty="0"/>
          </a:p>
          <a:p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Избери тема, която те интересува. Например: </a:t>
            </a:r>
          </a:p>
          <a:p>
            <a:endParaRPr lang="bg-BG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Моето любимо животно</a:t>
            </a:r>
          </a:p>
          <a:p>
            <a:pPr lvl="1"/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Най-интересното място на планетата според мен</a:t>
            </a:r>
          </a:p>
          <a:p>
            <a:pPr lvl="1"/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...</a:t>
            </a:r>
          </a:p>
          <a:p>
            <a:pPr marL="0" indent="0">
              <a:buNone/>
            </a:pPr>
            <a:endParaRPr lang="bg-BG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Помисли какво искаш да споделиш за нея на другите. </a:t>
            </a:r>
          </a:p>
          <a:p>
            <a:endParaRPr lang="bg-BG" dirty="0"/>
          </a:p>
          <a:p>
            <a:pPr marL="457200" lvl="1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06909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FB91E0B-5FDB-4749-938D-0C7B2926D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717" y="21516"/>
            <a:ext cx="5832566" cy="868742"/>
          </a:xfrm>
        </p:spPr>
        <p:txBody>
          <a:bodyPr/>
          <a:lstStyle/>
          <a:p>
            <a:r>
              <a:rPr lang="bg-BG" dirty="0"/>
              <a:t>За какво да говоря?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50A7EB6-1B4B-4087-A869-B4922A28F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659" y="983848"/>
            <a:ext cx="5157787" cy="1238142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endParaRPr lang="bg-BG" sz="3400" dirty="0"/>
          </a:p>
          <a:p>
            <a:pPr>
              <a:lnSpc>
                <a:spcPct val="120000"/>
              </a:lnSpc>
            </a:pPr>
            <a:r>
              <a:rPr lang="bg-BG" sz="8000" dirty="0">
                <a:latin typeface="Arial" panose="020B0604020202020204" pitchFamily="34" charset="0"/>
                <a:cs typeface="Arial" panose="020B0604020202020204" pitchFamily="34" charset="0"/>
              </a:rPr>
              <a:t>Ако представяш любимото си животно, можеш да говориш например за това:</a:t>
            </a:r>
          </a:p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B72896-E77B-42EE-8042-DB9B6774D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510" y="2454477"/>
            <a:ext cx="5157787" cy="2968141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къде живее</a:t>
            </a:r>
          </a:p>
          <a:p>
            <a:pPr lvl="1"/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с какво се храни, </a:t>
            </a:r>
          </a:p>
          <a:p>
            <a:pPr lvl="1"/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какви навици има,</a:t>
            </a:r>
          </a:p>
          <a:p>
            <a:pPr lvl="1"/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защо го харесваш</a:t>
            </a:r>
          </a:p>
          <a:p>
            <a:pPr lvl="1"/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...</a:t>
            </a:r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FC0CFC5-0C1A-4F9B-86A2-FD64CDBF4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9822" y="983848"/>
            <a:ext cx="5832566" cy="1238142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endParaRPr lang="bg-BG" dirty="0"/>
          </a:p>
          <a:p>
            <a:pPr>
              <a:lnSpc>
                <a:spcPct val="120000"/>
              </a:lnSpc>
            </a:pPr>
            <a:r>
              <a:rPr lang="bg-BG" sz="8000" dirty="0">
                <a:latin typeface="Arial" panose="020B0604020202020204" pitchFamily="34" charset="0"/>
                <a:cs typeface="Arial" panose="020B0604020202020204" pitchFamily="34" charset="0"/>
              </a:rPr>
              <a:t>Ако представяш най-интересното за тебе място на планетата, можеш да говориш например за това: </a:t>
            </a:r>
          </a:p>
          <a:p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538CDC5-AC73-4172-BE93-645C4F6630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5441" y="2305840"/>
            <a:ext cx="4929188" cy="2968142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къде се намира, </a:t>
            </a:r>
          </a:p>
          <a:p>
            <a:pPr lvl="1"/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как изглежда, </a:t>
            </a:r>
          </a:p>
          <a:p>
            <a:pPr lvl="1"/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какви интересни факти са свързани с него,</a:t>
            </a:r>
          </a:p>
          <a:p>
            <a:pPr lvl="1"/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какво има там, </a:t>
            </a:r>
          </a:p>
          <a:p>
            <a:pPr lvl="1"/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защо това място те интересува </a:t>
            </a:r>
          </a:p>
          <a:p>
            <a:pPr lvl="1"/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...</a:t>
            </a: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7895516-9975-47B9-A8B8-112CBD934BBA}"/>
              </a:ext>
            </a:extLst>
          </p:cNvPr>
          <p:cNvSpPr txBox="1"/>
          <p:nvPr/>
        </p:nvSpPr>
        <p:spPr>
          <a:xfrm>
            <a:off x="839788" y="5498184"/>
            <a:ext cx="10959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/>
              <a:t>Помисли как да намериш материал по темата (можеш да използваш книги, списания, интернет...)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889476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AC53EAA-9710-41ED-AC32-E5C31B4419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СЛОЖИ </a:t>
            </a:r>
            <a:r>
              <a:rPr lang="bg-BG" dirty="0" err="1"/>
              <a:t>ЗАГЛАВие</a:t>
            </a:r>
            <a:endParaRPr lang="de-DE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BA5FB88C-BC28-431B-B407-3E3E01B6D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040649"/>
          </a:xfrm>
        </p:spPr>
        <p:txBody>
          <a:bodyPr/>
          <a:lstStyle/>
          <a:p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5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E83EAF5F-BFE5-1AD7-B191-1F2C56A8B1AF}"/>
              </a:ext>
            </a:extLst>
          </p:cNvPr>
          <p:cNvSpPr txBox="1"/>
          <p:nvPr/>
        </p:nvSpPr>
        <p:spPr>
          <a:xfrm rot="20623178">
            <a:off x="219919" y="416688"/>
            <a:ext cx="1239442" cy="40011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</a:rPr>
              <a:t>пример</a:t>
            </a: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D94F857F-3A4C-98C8-EFA3-9F60E36C0575}"/>
              </a:ext>
            </a:extLst>
          </p:cNvPr>
          <p:cNvSpPr txBox="1"/>
          <p:nvPr/>
        </p:nvSpPr>
        <p:spPr>
          <a:xfrm>
            <a:off x="2916820" y="616743"/>
            <a:ext cx="8322198" cy="59093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</p:txBody>
      </p:sp>
      <p:pic>
        <p:nvPicPr>
          <p:cNvPr id="7" name="Картина 6" descr="Картина, която съдържа домашна котка, Малки и средни по размер котки, бозайник, котка&#10;&#10;Описанието е генерирано автоматично">
            <a:extLst>
              <a:ext uri="{FF2B5EF4-FFF2-40B4-BE49-F238E27FC236}">
                <a16:creationId xmlns:a16="http://schemas.microsoft.com/office/drawing/2014/main" id="{EDD68B62-C015-B1BA-B40E-47CB34A13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43" y="761964"/>
            <a:ext cx="1211690" cy="1733749"/>
          </a:xfrm>
          <a:prstGeom prst="rect">
            <a:avLst/>
          </a:prstGeom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2169F473-6F5F-E2AD-0A1B-540BE1B42B9C}"/>
              </a:ext>
            </a:extLst>
          </p:cNvPr>
          <p:cNvSpPr txBox="1"/>
          <p:nvPr/>
        </p:nvSpPr>
        <p:spPr>
          <a:xfrm>
            <a:off x="5107668" y="982508"/>
            <a:ext cx="4222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>
                <a:solidFill>
                  <a:schemeClr val="bg1"/>
                </a:solidFill>
              </a:rPr>
              <a:t>Моето любимо животно – котката</a:t>
            </a:r>
          </a:p>
          <a:p>
            <a:r>
              <a:rPr lang="bg-BG" dirty="0">
                <a:solidFill>
                  <a:schemeClr val="bg1"/>
                </a:solidFill>
              </a:rPr>
              <a:t>Автор 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71120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127B11-D485-41B3-913F-53DF937E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Колко и какви материали да сложа?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F2A1ED-8718-495E-9A3F-43775762C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474562"/>
            <a:ext cx="8534400" cy="3854370"/>
          </a:xfrm>
        </p:spPr>
        <p:txBody>
          <a:bodyPr>
            <a:normAutofit/>
          </a:bodyPr>
          <a:lstStyle/>
          <a:p>
            <a:r>
              <a:rPr lang="bg-BG" b="1" dirty="0">
                <a:solidFill>
                  <a:schemeClr val="accent1">
                    <a:lumMod val="75000"/>
                  </a:schemeClr>
                </a:solidFill>
              </a:rPr>
              <a:t>Ако говориш 10-15 мин, използвай не повече от 15 снимки.</a:t>
            </a:r>
          </a:p>
          <a:p>
            <a:r>
              <a:rPr lang="bg-BG" b="1" dirty="0">
                <a:solidFill>
                  <a:schemeClr val="accent1">
                    <a:lumMod val="75000"/>
                  </a:schemeClr>
                </a:solidFill>
              </a:rPr>
              <a:t>Озаглавявай снимките само с най-важното, т.е. опорни точки. Избягвай цели дълги изречения.</a:t>
            </a:r>
          </a:p>
          <a:p>
            <a:r>
              <a:rPr lang="bg-BG" b="1" dirty="0">
                <a:solidFill>
                  <a:schemeClr val="accent1">
                    <a:lumMod val="75000"/>
                  </a:schemeClr>
                </a:solidFill>
              </a:rPr>
              <a:t>Можеш да използваш </a:t>
            </a:r>
          </a:p>
          <a:p>
            <a:pPr lvl="1"/>
            <a:r>
              <a:rPr lang="bg-BG" sz="2000" b="1" dirty="0">
                <a:solidFill>
                  <a:schemeClr val="accent1">
                    <a:lumMod val="75000"/>
                  </a:schemeClr>
                </a:solidFill>
              </a:rPr>
              <a:t>картинки, </a:t>
            </a:r>
          </a:p>
          <a:p>
            <a:pPr lvl="1"/>
            <a:r>
              <a:rPr lang="bg-BG" sz="2000" b="1" dirty="0">
                <a:solidFill>
                  <a:schemeClr val="accent1">
                    <a:lumMod val="75000"/>
                  </a:schemeClr>
                </a:solidFill>
              </a:rPr>
              <a:t>снимки, </a:t>
            </a:r>
          </a:p>
          <a:p>
            <a:pPr lvl="1"/>
            <a:r>
              <a:rPr lang="bg-BG" sz="2000" b="1" dirty="0">
                <a:solidFill>
                  <a:schemeClr val="accent1">
                    <a:lumMod val="75000"/>
                  </a:schemeClr>
                </a:solidFill>
              </a:rPr>
              <a:t>таблици, </a:t>
            </a:r>
          </a:p>
          <a:p>
            <a:pPr lvl="1"/>
            <a:r>
              <a:rPr lang="bg-BG" sz="2000" b="1" dirty="0">
                <a:solidFill>
                  <a:schemeClr val="accent1">
                    <a:lumMod val="75000"/>
                  </a:schemeClr>
                </a:solidFill>
              </a:rPr>
              <a:t>схеми,</a:t>
            </a:r>
          </a:p>
          <a:p>
            <a:pPr marL="457200" lvl="1" indent="0">
              <a:buNone/>
            </a:pPr>
            <a:r>
              <a:rPr lang="bg-BG" sz="2000" b="1" dirty="0">
                <a:solidFill>
                  <a:schemeClr val="accent1">
                    <a:lumMod val="75000"/>
                  </a:schemeClr>
                </a:solidFill>
              </a:rPr>
              <a:t>Които да подредиш на таблото</a:t>
            </a:r>
          </a:p>
        </p:txBody>
      </p:sp>
    </p:spTree>
    <p:extLst>
      <p:ext uri="{BB962C8B-B14F-4D97-AF65-F5344CB8AC3E}">
        <p14:creationId xmlns:p14="http://schemas.microsoft.com/office/powerpoint/2010/main" val="82823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66A994-EAE5-403F-831A-04016C3F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041900"/>
            <a:ext cx="8534400" cy="952499"/>
          </a:xfrm>
        </p:spPr>
        <p:txBody>
          <a:bodyPr/>
          <a:lstStyle/>
          <a:p>
            <a:r>
              <a:rPr lang="bg-BG" dirty="0"/>
              <a:t>Как да оформя презентацията?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A6EA85-5326-4453-AC6F-EE365C258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73486"/>
            <a:ext cx="8534400" cy="4668414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r>
              <a:rPr lang="bg-BG" b="1" dirty="0"/>
              <a:t>Върху листа направи групи от снимки;</a:t>
            </a:r>
          </a:p>
          <a:p>
            <a:r>
              <a:rPr lang="bg-BG" b="1" dirty="0"/>
              <a:t>Подреди ги предварително, преди да ги залепиш, за да намериш подходящото място;</a:t>
            </a:r>
          </a:p>
          <a:p>
            <a:r>
              <a:rPr lang="bg-BG" b="1" dirty="0"/>
              <a:t>Озаглави  ги според плана на презентацията си;</a:t>
            </a:r>
          </a:p>
          <a:p>
            <a:r>
              <a:rPr lang="bg-BG" b="1" dirty="0"/>
              <a:t>Може да напишеш „крилата фраза“, мисъл, свързана с темата;</a:t>
            </a:r>
          </a:p>
        </p:txBody>
      </p:sp>
    </p:spTree>
    <p:extLst>
      <p:ext uri="{BB962C8B-B14F-4D97-AF65-F5344CB8AC3E}">
        <p14:creationId xmlns:p14="http://schemas.microsoft.com/office/powerpoint/2010/main" val="2755263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2E96C-01D4-4500-BAAB-D5A72C00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latin typeface="Comic Sans MS" panose="030F0702030302020204" pitchFamily="66" charset="0"/>
              </a:rPr>
              <a:t>План на презентацията</a:t>
            </a:r>
            <a:endParaRPr lang="de-DE" b="1" dirty="0">
              <a:latin typeface="Comic Sans MS" panose="030F0702030302020204" pitchFamily="66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2C4660-2E18-4CF3-A5AF-0F8EE9F96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860088" cy="3615267"/>
          </a:xfrm>
        </p:spPr>
        <p:txBody>
          <a:bodyPr/>
          <a:lstStyle/>
          <a:p>
            <a:pPr marL="0" indent="0">
              <a:buNone/>
            </a:pPr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Направи план на презентацията. Така слушателите ще знаят какво ги очаква и ще следват по-добре представянето ти.</a:t>
            </a:r>
          </a:p>
          <a:p>
            <a:pPr>
              <a:buFont typeface="Wingdings" panose="05000000000000000000" pitchFamily="2" charset="2"/>
              <a:buChar char="Ø"/>
            </a:pPr>
            <a:endParaRPr lang="bg-BG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b="1" dirty="0">
                <a:solidFill>
                  <a:schemeClr val="accent1">
                    <a:lumMod val="75000"/>
                  </a:schemeClr>
                </a:solidFill>
              </a:rPr>
              <a:t>.....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b="1" dirty="0">
                <a:solidFill>
                  <a:schemeClr val="accent1">
                    <a:lumMod val="75000"/>
                  </a:schemeClr>
                </a:solidFill>
              </a:rPr>
              <a:t>....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b="1" dirty="0">
                <a:solidFill>
                  <a:schemeClr val="accent1">
                    <a:lumMod val="75000"/>
                  </a:schemeClr>
                </a:solidFill>
              </a:rPr>
              <a:t>....</a:t>
            </a:r>
          </a:p>
        </p:txBody>
      </p:sp>
    </p:spTree>
    <p:extLst>
      <p:ext uri="{BB962C8B-B14F-4D97-AF65-F5344CB8AC3E}">
        <p14:creationId xmlns:p14="http://schemas.microsoft.com/office/powerpoint/2010/main" val="2162099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2E96C-01D4-4500-BAAB-D5A72C00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886776">
            <a:off x="186903" y="1083576"/>
            <a:ext cx="1385546" cy="47196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000" b="1" dirty="0"/>
              <a:t>пример</a:t>
            </a:r>
            <a:endParaRPr lang="de-DE" sz="20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2C4660-2E18-4CF3-A5AF-0F8EE9F96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417" y="685800"/>
            <a:ext cx="10405522" cy="569512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bg-BG" sz="3000" b="1" dirty="0">
                <a:solidFill>
                  <a:schemeClr val="bg1"/>
                </a:solidFill>
              </a:rPr>
              <a:t>Моето любимо животно - котката</a:t>
            </a:r>
          </a:p>
          <a:p>
            <a:pPr marL="0" indent="0" algn="ctr">
              <a:buNone/>
            </a:pPr>
            <a:r>
              <a:rPr lang="bg-BG" sz="2400" b="1" dirty="0">
                <a:solidFill>
                  <a:schemeClr val="bg1"/>
                </a:solidFill>
              </a:rPr>
              <a:t>Примерен план</a:t>
            </a:r>
            <a:endParaRPr lang="de-DE" sz="2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bg-BG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sz="2400" b="1" dirty="0">
                <a:solidFill>
                  <a:schemeClr val="bg1"/>
                </a:solidFill>
              </a:rPr>
              <a:t>I. </a:t>
            </a:r>
            <a:r>
              <a:rPr lang="bg-BG" sz="2400" b="1" dirty="0">
                <a:solidFill>
                  <a:schemeClr val="bg1"/>
                </a:solidFill>
              </a:rPr>
              <a:t>Котките – едни от най-популярните домашни любимци </a:t>
            </a:r>
            <a:endParaRPr lang="de-DE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bg-BG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sz="2400" b="1" dirty="0">
                <a:solidFill>
                  <a:schemeClr val="bg1"/>
                </a:solidFill>
              </a:rPr>
              <a:t>II. </a:t>
            </a:r>
            <a:r>
              <a:rPr lang="bg-BG" sz="2400" b="1" dirty="0">
                <a:solidFill>
                  <a:schemeClr val="bg1"/>
                </a:solidFill>
              </a:rPr>
              <a:t>Интересни факти за котките:</a:t>
            </a:r>
            <a:endParaRPr lang="de-DE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bg-BG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sz="2400" b="1" dirty="0">
                <a:solidFill>
                  <a:schemeClr val="bg1"/>
                </a:solidFill>
              </a:rPr>
              <a:t>1. </a:t>
            </a:r>
            <a:r>
              <a:rPr lang="bg-BG" sz="2400" b="1" dirty="0">
                <a:solidFill>
                  <a:schemeClr val="bg1"/>
                </a:solidFill>
              </a:rPr>
              <a:t>Как изглеждат котките </a:t>
            </a:r>
          </a:p>
          <a:p>
            <a:pPr marL="0" indent="0">
              <a:buNone/>
            </a:pPr>
            <a:r>
              <a:rPr lang="de-DE" sz="2400" b="1" dirty="0">
                <a:solidFill>
                  <a:schemeClr val="bg1"/>
                </a:solidFill>
              </a:rPr>
              <a:t>2. </a:t>
            </a:r>
            <a:r>
              <a:rPr lang="bg-BG" sz="2400" b="1" dirty="0">
                <a:solidFill>
                  <a:schemeClr val="bg1"/>
                </a:solidFill>
              </a:rPr>
              <a:t>Какви видове котки има (домашни, диви, породи)</a:t>
            </a:r>
          </a:p>
          <a:p>
            <a:pPr marL="0" indent="0">
              <a:buNone/>
            </a:pPr>
            <a:r>
              <a:rPr lang="de-DE" sz="2400" b="1" dirty="0">
                <a:solidFill>
                  <a:schemeClr val="bg1"/>
                </a:solidFill>
              </a:rPr>
              <a:t>3. </a:t>
            </a:r>
            <a:r>
              <a:rPr lang="bg-BG" sz="2400" b="1" dirty="0">
                <a:solidFill>
                  <a:schemeClr val="bg1"/>
                </a:solidFill>
              </a:rPr>
              <a:t>С какво се хранят котките</a:t>
            </a:r>
          </a:p>
          <a:p>
            <a:pPr marL="0" indent="0">
              <a:buNone/>
            </a:pPr>
            <a:r>
              <a:rPr lang="de-DE" sz="2400" b="1" dirty="0">
                <a:solidFill>
                  <a:schemeClr val="bg1"/>
                </a:solidFill>
              </a:rPr>
              <a:t>4. </a:t>
            </a:r>
            <a:r>
              <a:rPr lang="bg-BG" sz="2400" b="1" dirty="0">
                <a:solidFill>
                  <a:schemeClr val="bg1"/>
                </a:solidFill>
              </a:rPr>
              <a:t>Поведение на котките</a:t>
            </a:r>
          </a:p>
          <a:p>
            <a:pPr marL="0" indent="0">
              <a:buNone/>
            </a:pPr>
            <a:r>
              <a:rPr lang="de-DE" sz="2400" b="1" dirty="0">
                <a:solidFill>
                  <a:schemeClr val="bg1"/>
                </a:solidFill>
              </a:rPr>
              <a:t>5. </a:t>
            </a:r>
            <a:r>
              <a:rPr lang="bg-BG" sz="2400" b="1" dirty="0">
                <a:solidFill>
                  <a:schemeClr val="bg1"/>
                </a:solidFill>
              </a:rPr>
              <a:t>Котките в древен Египет</a:t>
            </a:r>
          </a:p>
          <a:p>
            <a:pPr marL="0" indent="0">
              <a:buNone/>
            </a:pPr>
            <a:endParaRPr lang="bg-BG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sz="2400" b="1" dirty="0">
                <a:solidFill>
                  <a:schemeClr val="bg1"/>
                </a:solidFill>
              </a:rPr>
              <a:t>III. </a:t>
            </a:r>
            <a:r>
              <a:rPr lang="bg-BG" sz="2400" b="1" dirty="0">
                <a:solidFill>
                  <a:schemeClr val="bg1"/>
                </a:solidFill>
              </a:rPr>
              <a:t>Защо обичам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bg-BG" sz="2400" b="1" dirty="0">
                <a:solidFill>
                  <a:schemeClr val="bg1"/>
                </a:solidFill>
              </a:rPr>
              <a:t>котките?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7398A6B0-D8A0-5759-75D2-36C0156A8DC4}"/>
              </a:ext>
            </a:extLst>
          </p:cNvPr>
          <p:cNvSpPr txBox="1"/>
          <p:nvPr/>
        </p:nvSpPr>
        <p:spPr>
          <a:xfrm>
            <a:off x="879676" y="381965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sz="2000" b="1" i="1" dirty="0">
              <a:solidFill>
                <a:schemeClr val="tx1"/>
              </a:solidFill>
              <a:highlight>
                <a:srgbClr val="00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20B2764C-2FF3-4C05-A052-67F07D905261}"/>
              </a:ext>
            </a:extLst>
          </p:cNvPr>
          <p:cNvSpPr/>
          <p:nvPr/>
        </p:nvSpPr>
        <p:spPr>
          <a:xfrm>
            <a:off x="9617768" y="1686061"/>
            <a:ext cx="1592824" cy="747245"/>
          </a:xfrm>
          <a:prstGeom prst="wedgeRound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solidFill>
                  <a:schemeClr val="bg1"/>
                </a:solidFill>
              </a:rPr>
              <a:t>Въведение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2D4AC3E4-9890-495D-8482-BE0BECFD5C01}"/>
              </a:ext>
            </a:extLst>
          </p:cNvPr>
          <p:cNvSpPr/>
          <p:nvPr/>
        </p:nvSpPr>
        <p:spPr>
          <a:xfrm>
            <a:off x="9197759" y="3429000"/>
            <a:ext cx="1592824" cy="747245"/>
          </a:xfrm>
          <a:prstGeom prst="wedgeRound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solidFill>
                  <a:schemeClr val="bg1"/>
                </a:solidFill>
              </a:rPr>
              <a:t>Основна част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Sprechblase: rechteckig mit abgerundeten Ecken 6">
            <a:extLst>
              <a:ext uri="{FF2B5EF4-FFF2-40B4-BE49-F238E27FC236}">
                <a16:creationId xmlns:a16="http://schemas.microsoft.com/office/drawing/2014/main" id="{462709DE-CF1E-4AF0-83C4-C103E7B27C26}"/>
              </a:ext>
            </a:extLst>
          </p:cNvPr>
          <p:cNvSpPr/>
          <p:nvPr/>
        </p:nvSpPr>
        <p:spPr>
          <a:xfrm>
            <a:off x="8203096" y="5216942"/>
            <a:ext cx="1745974" cy="747245"/>
          </a:xfrm>
          <a:prstGeom prst="wedgeRound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solidFill>
                  <a:schemeClr val="bg1"/>
                </a:solidFill>
              </a:rPr>
              <a:t>Заключение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839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и">
  <a:themeElements>
    <a:clrScheme name="Сектори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и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и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Сегмент</Template>
  <TotalTime>0</TotalTime>
  <Words>613</Words>
  <Application>Microsoft Office PowerPoint</Application>
  <PresentationFormat>Breitbild</PresentationFormat>
  <Paragraphs>153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Comic Sans MS</vt:lpstr>
      <vt:lpstr>Wingdings</vt:lpstr>
      <vt:lpstr>Wingdings 3</vt:lpstr>
      <vt:lpstr>Сектори</vt:lpstr>
      <vt:lpstr>Как да направя презентация табло</vt:lpstr>
      <vt:lpstr>За какво да говоря?</vt:lpstr>
      <vt:lpstr>За какво да говоря?</vt:lpstr>
      <vt:lpstr>СЛОЖИ ЗАГЛАВие</vt:lpstr>
      <vt:lpstr>PowerPoint-Präsentation</vt:lpstr>
      <vt:lpstr>Колко и какви материали да сложа? </vt:lpstr>
      <vt:lpstr>Как да оформя презентацията?</vt:lpstr>
      <vt:lpstr>План на презентацията</vt:lpstr>
      <vt:lpstr>пример</vt:lpstr>
      <vt:lpstr>PowerPoint-Präsentation</vt:lpstr>
      <vt:lpstr>Въведение</vt:lpstr>
      <vt:lpstr>Основна част/изложение</vt:lpstr>
      <vt:lpstr>PowerPoint-Präsentation</vt:lpstr>
      <vt:lpstr>PowerPoint-Präsentation</vt:lpstr>
      <vt:lpstr>PowerPoint-Präsentation</vt:lpstr>
      <vt:lpstr>Заключение</vt:lpstr>
      <vt:lpstr>Какво още е важно?</vt:lpstr>
      <vt:lpstr>Как се справих?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да направя презентация</dc:title>
  <dc:creator>tatiana dimitrova</dc:creator>
  <cp:lastModifiedBy>anovi</cp:lastModifiedBy>
  <cp:revision>57</cp:revision>
  <dcterms:created xsi:type="dcterms:W3CDTF">2024-05-08T12:20:15Z</dcterms:created>
  <dcterms:modified xsi:type="dcterms:W3CDTF">2024-07-03T10:58:53Z</dcterms:modified>
</cp:coreProperties>
</file>