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65" r:id="rId5"/>
    <p:sldId id="274" r:id="rId6"/>
    <p:sldId id="263" r:id="rId7"/>
    <p:sldId id="264" r:id="rId8"/>
    <p:sldId id="260" r:id="rId9"/>
    <p:sldId id="268" r:id="rId10"/>
    <p:sldId id="257" r:id="rId11"/>
    <p:sldId id="270" r:id="rId12"/>
    <p:sldId id="261" r:id="rId13"/>
    <p:sldId id="275" r:id="rId14"/>
    <p:sldId id="277" r:id="rId15"/>
    <p:sldId id="276" r:id="rId16"/>
    <p:sldId id="259" r:id="rId17"/>
    <p:sldId id="262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vi" initials="a" lastIdx="2" clrIdx="0">
    <p:extLst>
      <p:ext uri="{19B8F6BF-5375-455C-9EA6-DF929625EA0E}">
        <p15:presenceInfo xmlns:p15="http://schemas.microsoft.com/office/powerpoint/2012/main" userId="e580d975ef413826" providerId="Windows Live"/>
      </p:ext>
    </p:extLst>
  </p:cmAuthor>
  <p:cmAuthor id="2" name="tatiana dimitrova" initials="td" lastIdx="2" clrIdx="1">
    <p:extLst>
      <p:ext uri="{19B8F6BF-5375-455C-9EA6-DF929625EA0E}">
        <p15:presenceInfo xmlns:p15="http://schemas.microsoft.com/office/powerpoint/2012/main" userId="a36e54d3605429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9T15:18:59.052" idx="1">
    <p:pos x="6903" y="227"/>
    <p:text>Може би има по-подходяща дума на български. Сещате ли се за такава?</p:text>
    <p:extLst>
      <p:ext uri="{C676402C-5697-4E1C-873F-D02D1690AC5C}">
        <p15:threadingInfo xmlns:p15="http://schemas.microsoft.com/office/powerpoint/2012/main" timeZoneBias="-180"/>
      </p:ext>
    </p:extLst>
  </p:cm>
  <p:cm authorId="2" dt="2024-05-13T15:58:25.853" idx="1">
    <p:pos x="6903" y="363"/>
    <p:text>презентация– представяне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2" dt="2024-05-13T15:59:36.038" idx="2">
    <p:pos x="6903" y="499"/>
    <p:text>дизайн - проектиране,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9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83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082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96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778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80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986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350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986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531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915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013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59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592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544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621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32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FC0BAC-7992-4DE8-873D-CFFC28FA558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9422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928E528-BB6B-165F-83D4-67A3651BB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Как да направя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332656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4845EEF-1B41-7F68-D5A2-27B7986B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75200"/>
            <a:ext cx="8534400" cy="1219199"/>
          </a:xfrm>
        </p:spPr>
        <p:txBody>
          <a:bodyPr/>
          <a:lstStyle/>
          <a:p>
            <a:r>
              <a:rPr lang="bg-BG" b="1" dirty="0">
                <a:latin typeface="Comic Sans MS" panose="030F0702030302020204" pitchFamily="66" charset="0"/>
              </a:rPr>
              <a:t>Въведение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4D6C2C5-E957-DA04-D17B-F577DE69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501"/>
            <a:ext cx="10515600" cy="4457700"/>
          </a:xfrm>
        </p:spPr>
        <p:txBody>
          <a:bodyPr/>
          <a:lstStyle/>
          <a:p>
            <a:endParaRPr lang="bg-BG" dirty="0"/>
          </a:p>
          <a:p>
            <a:r>
              <a:rPr lang="bg-BG" sz="2400" b="1" dirty="0"/>
              <a:t>Поздрави слушателите.</a:t>
            </a:r>
          </a:p>
          <a:p>
            <a:r>
              <a:rPr lang="bg-BG" sz="2400" b="1" dirty="0"/>
              <a:t>Представи себе си (ако слушателите не те познават):</a:t>
            </a:r>
          </a:p>
          <a:p>
            <a:pPr marL="0" indent="0">
              <a:buNone/>
            </a:pPr>
            <a:r>
              <a:rPr lang="bg-BG" sz="2400" b="1" dirty="0"/>
              <a:t>   </a:t>
            </a:r>
            <a:r>
              <a:rPr lang="bg-BG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Здравейте! Казвам се… </a:t>
            </a:r>
          </a:p>
          <a:p>
            <a:r>
              <a:rPr lang="bg-BG" sz="2400" b="1" dirty="0"/>
              <a:t>Представи темата, за която ще говориш:</a:t>
            </a:r>
          </a:p>
          <a:p>
            <a:pPr marL="0" indent="0">
              <a:buNone/>
            </a:pPr>
            <a:r>
              <a:rPr lang="bg-BG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Чували ли сте за …/Днес ще Ви разкажа за.../Днес ще Ви представя...</a:t>
            </a:r>
          </a:p>
          <a:p>
            <a:r>
              <a:rPr lang="bg-BG" sz="2400" b="1" dirty="0"/>
              <a:t>Може да се започне с „крилата фраза“, някакъв интересен факт.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629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4F7A14D-3271-35AC-5FFB-17A8BC3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Comic Sans MS" panose="030F0702030302020204" pitchFamily="66" charset="0"/>
              </a:rPr>
              <a:t>Основна част/изложение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6073D77-CD94-83D3-DB4E-974490FF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068669" cy="261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/>
              <a:t>В основната част представяш темата. Следвай плана, който си си направил!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402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57AB55E-4520-4BAD-82C1-22C1CB209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Слагай междинни слайдове за всяка точка от плана си.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9787638-17A5-482A-A331-58E6F1226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241" y="3996181"/>
            <a:ext cx="6970957" cy="1302353"/>
          </a:xfrm>
        </p:spPr>
        <p:txBody>
          <a:bodyPr>
            <a:normAutofit/>
          </a:bodyPr>
          <a:lstStyle/>
          <a:p>
            <a:r>
              <a:rPr lang="bg-BG" sz="2800" b="1" dirty="0"/>
              <a:t>Така всички ще знаят какво следва и </a:t>
            </a:r>
          </a:p>
          <a:p>
            <a:r>
              <a:rPr lang="bg-BG" sz="2800" b="1" dirty="0"/>
              <a:t>ще те слушат по-внимателно.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55777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бозайник, Малки и средни по размер котки, котка, домашна котка&#10;&#10;Описанието е генерирано автоматично">
            <a:extLst>
              <a:ext uri="{FF2B5EF4-FFF2-40B4-BE49-F238E27FC236}">
                <a16:creationId xmlns:a16="http://schemas.microsoft.com/office/drawing/2014/main" id="{F71405BE-F291-6D9F-25B6-05574C045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52449"/>
            <a:ext cx="5067300" cy="336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Картина, която съдържа трева, Малки и средни по размер котки, бозайник, котка&#10;&#10;Описанието е генерирано автоматично">
            <a:extLst>
              <a:ext uri="{FF2B5EF4-FFF2-40B4-BE49-F238E27FC236}">
                <a16:creationId xmlns:a16="http://schemas.microsoft.com/office/drawing/2014/main" id="{3C3A444B-4BC4-F55C-6646-FF80EF8B0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2427854"/>
            <a:ext cx="5283199" cy="406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F63FD11E-D971-761D-DACD-FAB8D309BD0A}"/>
              </a:ext>
            </a:extLst>
          </p:cNvPr>
          <p:cNvSpPr txBox="1"/>
          <p:nvPr/>
        </p:nvSpPr>
        <p:spPr>
          <a:xfrm>
            <a:off x="887474" y="4168349"/>
            <a:ext cx="47147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3200" dirty="0"/>
              <a:t>Котета са бозайници.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75EC4A70-1674-27E7-22D5-890118039847}"/>
              </a:ext>
            </a:extLst>
          </p:cNvPr>
          <p:cNvSpPr txBox="1"/>
          <p:nvPr/>
        </p:nvSpPr>
        <p:spPr>
          <a:xfrm>
            <a:off x="7285421" y="1590995"/>
            <a:ext cx="41953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3600" dirty="0"/>
              <a:t>Обичат да играят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A09AD831-2578-1F0A-5041-F784B6161873}"/>
              </a:ext>
            </a:extLst>
          </p:cNvPr>
          <p:cNvSpPr txBox="1"/>
          <p:nvPr/>
        </p:nvSpPr>
        <p:spPr>
          <a:xfrm rot="20676221">
            <a:off x="601884" y="5497974"/>
            <a:ext cx="1239442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000" b="1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29532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6BDBD84-176C-6A2B-9426-2EC33695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5" y="380358"/>
            <a:ext cx="5670290" cy="483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3200" b="1" dirty="0">
                <a:solidFill>
                  <a:schemeClr val="tx1"/>
                </a:solidFill>
              </a:rPr>
              <a:t>Породи котки</a:t>
            </a:r>
          </a:p>
        </p:txBody>
      </p:sp>
      <p:pic>
        <p:nvPicPr>
          <p:cNvPr id="5" name="Картина 4" descr="Картина, която съдържа бозайник, котка, домашна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277FED12-AD07-E4C7-F833-0A7617BA4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495550"/>
            <a:ext cx="3657600" cy="2438400"/>
          </a:xfrm>
          <a:prstGeom prst="rect">
            <a:avLst/>
          </a:prstGeom>
        </p:spPr>
      </p:pic>
      <p:pic>
        <p:nvPicPr>
          <p:cNvPr id="7" name="Картина 6" descr="Картина, която съдържа котка, бозайник, Малки и средни по размер котки, Коткови&#10;&#10;Описанието е генерирано автоматично">
            <a:extLst>
              <a:ext uri="{FF2B5EF4-FFF2-40B4-BE49-F238E27FC236}">
                <a16:creationId xmlns:a16="http://schemas.microsoft.com/office/drawing/2014/main" id="{3E18DD54-8835-FD86-2D9D-371381C18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5" y="57150"/>
            <a:ext cx="3657600" cy="2438400"/>
          </a:xfrm>
          <a:prstGeom prst="rect">
            <a:avLst/>
          </a:prstGeom>
        </p:spPr>
      </p:pic>
      <p:pic>
        <p:nvPicPr>
          <p:cNvPr id="9" name="Картина 8" descr="Картина, която съдържа бозайник, домашна котка,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2FA5C43A-DCBE-CE7D-563C-27CFF0D34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3695699"/>
            <a:ext cx="4638675" cy="3092450"/>
          </a:xfrm>
          <a:prstGeom prst="rect">
            <a:avLst/>
          </a:prstGeom>
        </p:spPr>
      </p:pic>
      <p:pic>
        <p:nvPicPr>
          <p:cNvPr id="11" name="Картина 10" descr="Картина, която съдържа бозайник, котка, домашна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7AEE994D-3BFC-5F93-2D01-F5FA49E1D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5" y="4344381"/>
            <a:ext cx="3199892" cy="2133261"/>
          </a:xfrm>
          <a:prstGeom prst="rect">
            <a:avLst/>
          </a:prstGeom>
        </p:spPr>
      </p:pic>
      <p:pic>
        <p:nvPicPr>
          <p:cNvPr id="13" name="Картина 12" descr="Картина, която съдържа бозайник, котка, домашна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FB35C363-6DC8-4FCF-A405-86F694050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8" y="1130300"/>
            <a:ext cx="3851860" cy="2565399"/>
          </a:xfrm>
          <a:prstGeom prst="rect">
            <a:avLst/>
          </a:prstGeom>
        </p:spPr>
      </p:pic>
      <p:pic>
        <p:nvPicPr>
          <p:cNvPr id="15" name="Картина 14" descr="Картина, която съдържа бозайник, домашна котка,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CDF9163E-8C20-202E-EE2F-0F89154C4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02" y="401279"/>
            <a:ext cx="2171700" cy="1504950"/>
          </a:xfrm>
          <a:prstGeom prst="rect">
            <a:avLst/>
          </a:prstGeom>
        </p:spPr>
      </p:pic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C5E25CF1-94AD-E4D6-5B0F-2FEC5E692B12}"/>
              </a:ext>
            </a:extLst>
          </p:cNvPr>
          <p:cNvSpPr txBox="1"/>
          <p:nvPr/>
        </p:nvSpPr>
        <p:spPr>
          <a:xfrm>
            <a:off x="489358" y="2784355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сиамска</a:t>
            </a:r>
          </a:p>
        </p:txBody>
      </p: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25AC8E09-DBDF-952C-31CE-EF0DAFAC1BD2}"/>
              </a:ext>
            </a:extLst>
          </p:cNvPr>
          <p:cNvSpPr txBox="1"/>
          <p:nvPr/>
        </p:nvSpPr>
        <p:spPr>
          <a:xfrm>
            <a:off x="7758176" y="1536897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бенгалска</a:t>
            </a: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00A4C408-98F9-8D82-D055-CA6E379E4E46}"/>
              </a:ext>
            </a:extLst>
          </p:cNvPr>
          <p:cNvSpPr txBox="1"/>
          <p:nvPr/>
        </p:nvSpPr>
        <p:spPr>
          <a:xfrm>
            <a:off x="545315" y="4344381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Парцалена кукла</a:t>
            </a:r>
          </a:p>
        </p:txBody>
      </p:sp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C6C72B3E-F610-F7DF-503D-674C90482264}"/>
              </a:ext>
            </a:extLst>
          </p:cNvPr>
          <p:cNvSpPr txBox="1"/>
          <p:nvPr/>
        </p:nvSpPr>
        <p:spPr>
          <a:xfrm>
            <a:off x="4182303" y="2592268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абисинска</a:t>
            </a:r>
          </a:p>
        </p:txBody>
      </p:sp>
      <p:sp>
        <p:nvSpPr>
          <p:cNvPr id="21" name="Текстово поле 20">
            <a:extLst>
              <a:ext uri="{FF2B5EF4-FFF2-40B4-BE49-F238E27FC236}">
                <a16:creationId xmlns:a16="http://schemas.microsoft.com/office/drawing/2014/main" id="{8213C1C0-1C8F-0FD0-6A9E-795847C86A7C}"/>
              </a:ext>
            </a:extLst>
          </p:cNvPr>
          <p:cNvSpPr txBox="1"/>
          <p:nvPr/>
        </p:nvSpPr>
        <p:spPr>
          <a:xfrm>
            <a:off x="7625971" y="371475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британска късокосместа</a:t>
            </a: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E6C9EDD0-D418-E9FE-9A72-937097B8EBF9}"/>
              </a:ext>
            </a:extLst>
          </p:cNvPr>
          <p:cNvSpPr txBox="1"/>
          <p:nvPr/>
        </p:nvSpPr>
        <p:spPr>
          <a:xfrm>
            <a:off x="9938158" y="19252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сфинкс</a:t>
            </a:r>
          </a:p>
        </p:txBody>
      </p:sp>
      <p:sp>
        <p:nvSpPr>
          <p:cNvPr id="23" name="Текстово поле 22">
            <a:extLst>
              <a:ext uri="{FF2B5EF4-FFF2-40B4-BE49-F238E27FC236}">
                <a16:creationId xmlns:a16="http://schemas.microsoft.com/office/drawing/2014/main" id="{370EC613-F88D-36AA-FA7A-F989EBE4117B}"/>
              </a:ext>
            </a:extLst>
          </p:cNvPr>
          <p:cNvSpPr txBox="1"/>
          <p:nvPr/>
        </p:nvSpPr>
        <p:spPr>
          <a:xfrm rot="20676221">
            <a:off x="4825684" y="5741738"/>
            <a:ext cx="1239442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000" b="1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19054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Малки и средни по размер котки, Коткови, Мустаци, котенце&#10;&#10;Описанието е генерирано автоматично">
            <a:extLst>
              <a:ext uri="{FF2B5EF4-FFF2-40B4-BE49-F238E27FC236}">
                <a16:creationId xmlns:a16="http://schemas.microsoft.com/office/drawing/2014/main" id="{D658C672-1DD5-76FD-242B-E50D99B26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3" y="439306"/>
            <a:ext cx="3739031" cy="2766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1D4A9BE-BD65-F617-8994-6828A92D7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54" y="3429000"/>
            <a:ext cx="4809282" cy="3206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 descr="Картина, която съдържа Малки и средни по размер котки, Коткови, риба, маса&#10;&#10;Описанието е генерирано автоматично">
            <a:extLst>
              <a:ext uri="{FF2B5EF4-FFF2-40B4-BE49-F238E27FC236}">
                <a16:creationId xmlns:a16="http://schemas.microsoft.com/office/drawing/2014/main" id="{35F21E2A-7D2A-8C5E-24D8-663166436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63" y="439306"/>
            <a:ext cx="4316338" cy="27668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A3D68144-E289-4E86-CF82-6A9A18D28510}"/>
              </a:ext>
            </a:extLst>
          </p:cNvPr>
          <p:cNvSpPr txBox="1"/>
          <p:nvPr/>
        </p:nvSpPr>
        <p:spPr>
          <a:xfrm>
            <a:off x="499233" y="4019408"/>
            <a:ext cx="270116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sz="3600" dirty="0"/>
              <a:t>С какво се хранят </a:t>
            </a:r>
          </a:p>
          <a:p>
            <a:r>
              <a:rPr lang="bg-BG" sz="3600" dirty="0"/>
              <a:t>котките?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8D6C445E-8457-28BF-D812-5E28D43B451F}"/>
              </a:ext>
            </a:extLst>
          </p:cNvPr>
          <p:cNvSpPr txBox="1"/>
          <p:nvPr/>
        </p:nvSpPr>
        <p:spPr>
          <a:xfrm rot="1651866">
            <a:off x="10245364" y="4941950"/>
            <a:ext cx="1239442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000" b="1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48709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3962EC-EF90-2A10-4B03-30E54B49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Comic Sans MS" panose="030F0702030302020204" pitchFamily="66" charset="0"/>
              </a:rPr>
              <a:t>Заключение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C4497E9-79BF-B3D8-52B4-8132F067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1"/>
            <a:ext cx="9432803" cy="40268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g-BG" sz="2400" b="1" dirty="0"/>
          </a:p>
          <a:p>
            <a:r>
              <a:rPr lang="bg-BG" sz="3000" b="1" dirty="0"/>
              <a:t>Обобщи накратко най-важното и сподели защо темата те интересува. </a:t>
            </a:r>
          </a:p>
          <a:p>
            <a:pPr marL="0" indent="0">
              <a:buNone/>
            </a:pPr>
            <a:r>
              <a:rPr lang="bg-BG" sz="3000" b="1" dirty="0"/>
              <a:t>Например:</a:t>
            </a:r>
          </a:p>
          <a:p>
            <a:pPr marL="0" indent="0">
              <a:buNone/>
            </a:pPr>
            <a:r>
              <a:rPr lang="bg-BG" sz="3000" b="1" dirty="0"/>
              <a:t>	</a:t>
            </a:r>
          </a:p>
          <a:p>
            <a:pPr lvl="1"/>
            <a:r>
              <a:rPr lang="bg-BG" sz="3000" b="1" dirty="0"/>
              <a:t>Значението на града/забележителността, защо е интересно</a:t>
            </a:r>
          </a:p>
          <a:p>
            <a:pPr lvl="1"/>
            <a:r>
              <a:rPr lang="bg-BG" sz="3000" b="1" dirty="0"/>
              <a:t>Защо това животно ти е любимо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94903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67E8F1-4C9E-4ABA-B567-7CC5F903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6214299" cy="1507067"/>
          </a:xfrm>
        </p:spPr>
        <p:txBody>
          <a:bodyPr/>
          <a:lstStyle/>
          <a:p>
            <a:r>
              <a:rPr lang="bg-BG" dirty="0"/>
              <a:t>Какво още е важно?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0F0D23-CA84-4D9F-B1F5-E5C3DB93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393539"/>
            <a:ext cx="9714157" cy="4436369"/>
          </a:xfrm>
        </p:spPr>
        <p:txBody>
          <a:bodyPr>
            <a:normAutofit/>
          </a:bodyPr>
          <a:lstStyle/>
          <a:p>
            <a:r>
              <a:rPr lang="bg-BG" sz="2400" b="1" dirty="0"/>
              <a:t>Репетирай вкъщи поне два пъти презентацията. Така ще видиш дали се вместваш във времето, което имаш, и ще бъдеш спокоен, когато говориш пред групата.</a:t>
            </a:r>
          </a:p>
          <a:p>
            <a:r>
              <a:rPr lang="bg-BG" sz="2400" b="1" dirty="0"/>
              <a:t>Гледай към слушателите, когато говориш!</a:t>
            </a:r>
          </a:p>
          <a:p>
            <a:r>
              <a:rPr lang="bg-BG" sz="2400" b="1" dirty="0"/>
              <a:t>Не бързай, когато говориш. Прави паузи на важни места. Важно е слушателите да те разбират. Така ще могат да усетят колко е интересна темата, която им представяш.</a:t>
            </a:r>
          </a:p>
          <a:p>
            <a:r>
              <a:rPr lang="bg-BG" sz="2400" b="1" dirty="0"/>
              <a:t>Благодари на слушателите след презентацията.</a:t>
            </a:r>
          </a:p>
          <a:p>
            <a:r>
              <a:rPr lang="bg-BG" sz="2400" b="1" dirty="0"/>
              <a:t>Остави време за въпроси. </a:t>
            </a:r>
          </a:p>
        </p:txBody>
      </p:sp>
    </p:spTree>
    <p:extLst>
      <p:ext uri="{BB962C8B-B14F-4D97-AF65-F5344CB8AC3E}">
        <p14:creationId xmlns:p14="http://schemas.microsoft.com/office/powerpoint/2010/main" val="35261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CF4EC55-8318-168D-FB1D-B73E778B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се справих?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D0ADBD2-9A50-2910-9998-EEDA4CA3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9339019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200" b="1" dirty="0"/>
              <a:t>Всеки зрител/слушател ще обърне внимание дали:</a:t>
            </a:r>
          </a:p>
          <a:p>
            <a:r>
              <a:rPr lang="bg-BG" sz="3200" b="1" dirty="0"/>
              <a:t>си използвал книжовен или диалектен език;</a:t>
            </a:r>
          </a:p>
          <a:p>
            <a:r>
              <a:rPr lang="bg-BG" sz="3200" b="1" dirty="0"/>
              <a:t>изреченията са точни и ясни;</a:t>
            </a:r>
          </a:p>
          <a:p>
            <a:r>
              <a:rPr lang="bg-BG" sz="3200" b="1" dirty="0"/>
              <a:t>картинките в слайдовете са подходящи и илюстрират казаното от теб.</a:t>
            </a: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65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4F7A14D-3271-35AC-5FFB-17A8BC3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 какво да говоря?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6073D77-CD94-83D3-DB4E-974490FF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78734"/>
            <a:ext cx="10879183" cy="3908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g-BG" dirty="0"/>
          </a:p>
          <a:p>
            <a:r>
              <a:rPr lang="bg-BG" sz="2400" b="1" dirty="0"/>
              <a:t>Избери тема, която те интересува. Например: </a:t>
            </a:r>
          </a:p>
          <a:p>
            <a:endParaRPr lang="bg-BG" sz="2400" b="1" dirty="0"/>
          </a:p>
          <a:p>
            <a:pPr lvl="1"/>
            <a:r>
              <a:rPr lang="bg-BG" sz="2400" b="1" dirty="0"/>
              <a:t>Моето любимо животно</a:t>
            </a:r>
          </a:p>
          <a:p>
            <a:pPr lvl="1"/>
            <a:r>
              <a:rPr lang="bg-BG" sz="2400" b="1" dirty="0"/>
              <a:t>Най-интересното място на планетата според мен</a:t>
            </a:r>
          </a:p>
          <a:p>
            <a:pPr lvl="1"/>
            <a:r>
              <a:rPr lang="bg-BG" sz="2400" b="1" dirty="0"/>
              <a:t>...</a:t>
            </a:r>
          </a:p>
          <a:p>
            <a:pPr marL="0" indent="0">
              <a:buNone/>
            </a:pPr>
            <a:endParaRPr lang="bg-BG" sz="2400" b="1" dirty="0"/>
          </a:p>
          <a:p>
            <a:r>
              <a:rPr lang="bg-BG" sz="2400" b="1" dirty="0"/>
              <a:t>Помисли какво искаш да споделиш за нея на другите. </a:t>
            </a:r>
          </a:p>
          <a:p>
            <a:endParaRPr lang="bg-BG" dirty="0"/>
          </a:p>
          <a:p>
            <a:pPr marL="457200" lvl="1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0690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B91E0B-5FDB-4749-938D-0C7B2926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717" y="21516"/>
            <a:ext cx="5832566" cy="868742"/>
          </a:xfrm>
        </p:spPr>
        <p:txBody>
          <a:bodyPr/>
          <a:lstStyle/>
          <a:p>
            <a:r>
              <a:rPr lang="bg-BG" dirty="0"/>
              <a:t>За какво да говоря?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0A7EB6-1B4B-4087-A869-B4922A28F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659" y="983848"/>
            <a:ext cx="5157787" cy="1238142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bg-BG" sz="3400" dirty="0"/>
          </a:p>
          <a:p>
            <a:pPr>
              <a:lnSpc>
                <a:spcPct val="120000"/>
              </a:lnSpc>
            </a:pPr>
            <a:r>
              <a:rPr lang="bg-BG" sz="8000" dirty="0">
                <a:latin typeface="Arial" panose="020B0604020202020204" pitchFamily="34" charset="0"/>
                <a:cs typeface="Arial" panose="020B0604020202020204" pitchFamily="34" charset="0"/>
              </a:rPr>
              <a:t>Ако представяш любимото си животно, можеш да говориш например за това: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B72896-E77B-42EE-8042-DB9B6774D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510" y="2454477"/>
            <a:ext cx="5157787" cy="296814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bg-BG" sz="2400" b="1" dirty="0"/>
              <a:t>къде живее</a:t>
            </a:r>
          </a:p>
          <a:p>
            <a:pPr lvl="1"/>
            <a:r>
              <a:rPr lang="bg-BG" sz="2400" b="1" dirty="0"/>
              <a:t>с какво се храни, </a:t>
            </a:r>
          </a:p>
          <a:p>
            <a:pPr lvl="1"/>
            <a:r>
              <a:rPr lang="bg-BG" sz="2400" b="1" dirty="0"/>
              <a:t>какви навици има,</a:t>
            </a:r>
          </a:p>
          <a:p>
            <a:pPr lvl="1"/>
            <a:r>
              <a:rPr lang="bg-BG" sz="2400" b="1" dirty="0"/>
              <a:t>защо го харесваш</a:t>
            </a:r>
          </a:p>
          <a:p>
            <a:pPr lvl="1"/>
            <a:r>
              <a:rPr lang="bg-BG" sz="2400" b="1" dirty="0"/>
              <a:t>...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FC0CFC5-0C1A-4F9B-86A2-FD64CDBF4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822" y="983848"/>
            <a:ext cx="5832566" cy="1238142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bg-BG" dirty="0"/>
          </a:p>
          <a:p>
            <a:pPr>
              <a:lnSpc>
                <a:spcPct val="120000"/>
              </a:lnSpc>
            </a:pPr>
            <a:r>
              <a:rPr lang="bg-BG" sz="8000" dirty="0">
                <a:latin typeface="Arial" panose="020B0604020202020204" pitchFamily="34" charset="0"/>
                <a:cs typeface="Arial" panose="020B0604020202020204" pitchFamily="34" charset="0"/>
              </a:rPr>
              <a:t>Ако представяш най-интересното за тебе място на планетата, можеш да говориш например за това: </a:t>
            </a:r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538CDC5-AC73-4172-BE93-645C4F663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5441" y="2305840"/>
            <a:ext cx="4929188" cy="296814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bg-BG" sz="2400" b="1" dirty="0"/>
              <a:t>къде се намира, </a:t>
            </a:r>
          </a:p>
          <a:p>
            <a:pPr lvl="1"/>
            <a:r>
              <a:rPr lang="bg-BG" sz="2400" b="1" dirty="0"/>
              <a:t>как изглежда, </a:t>
            </a:r>
          </a:p>
          <a:p>
            <a:pPr lvl="1"/>
            <a:r>
              <a:rPr lang="bg-BG" sz="2400" b="1" dirty="0"/>
              <a:t>какви интересни факти са свързани с него,</a:t>
            </a:r>
          </a:p>
          <a:p>
            <a:pPr lvl="1"/>
            <a:r>
              <a:rPr lang="bg-BG" sz="2400" b="1" dirty="0"/>
              <a:t>какво има там, </a:t>
            </a:r>
          </a:p>
          <a:p>
            <a:pPr lvl="1"/>
            <a:r>
              <a:rPr lang="bg-BG" sz="2400" b="1" dirty="0"/>
              <a:t>защо това място те интересува </a:t>
            </a:r>
          </a:p>
          <a:p>
            <a:pPr lvl="1"/>
            <a:r>
              <a:rPr lang="bg-BG" sz="2400" b="1" dirty="0"/>
              <a:t>...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895516-9975-47B9-A8B8-112CBD934BBA}"/>
              </a:ext>
            </a:extLst>
          </p:cNvPr>
          <p:cNvSpPr txBox="1"/>
          <p:nvPr/>
        </p:nvSpPr>
        <p:spPr>
          <a:xfrm>
            <a:off x="839788" y="5498184"/>
            <a:ext cx="10959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Помисли как да намериш материал по темата (можеш да използваш книги, списания, интернет...)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8947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C53EAA-9710-41ED-AC32-E5C31B441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СЛОЖИ ЗАГЛАВЕН СЛАЙД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BA5FB88C-BC28-431B-B407-3E3E01B6D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040649"/>
          </a:xfrm>
        </p:spPr>
        <p:txBody>
          <a:bodyPr/>
          <a:lstStyle/>
          <a:p>
            <a:r>
              <a:rPr lang="bg-BG" b="1" dirty="0"/>
              <a:t>Напиши на него названието на презентацията.</a:t>
            </a:r>
            <a:endParaRPr lang="de-DE" b="1" dirty="0"/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070CBD65-7213-5A2E-DF1D-059A34802A5F}"/>
              </a:ext>
            </a:extLst>
          </p:cNvPr>
          <p:cNvSpPr txBox="1"/>
          <p:nvPr/>
        </p:nvSpPr>
        <p:spPr>
          <a:xfrm>
            <a:off x="823287" y="147190"/>
            <a:ext cx="1031083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3200" b="1" dirty="0"/>
              <a:t>слайд</a:t>
            </a:r>
            <a:r>
              <a:rPr lang="bg-BG" sz="3200" dirty="0"/>
              <a:t> - елемент от презентация, който съдържа </a:t>
            </a:r>
          </a:p>
          <a:p>
            <a:r>
              <a:rPr lang="bg-BG" sz="3200" dirty="0"/>
              <a:t>снимки, текст, диаграми и т. н. </a:t>
            </a:r>
          </a:p>
        </p:txBody>
      </p:sp>
    </p:spTree>
    <p:extLst>
      <p:ext uri="{BB962C8B-B14F-4D97-AF65-F5344CB8AC3E}">
        <p14:creationId xmlns:p14="http://schemas.microsoft.com/office/powerpoint/2010/main" val="312295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C68F87D-6382-8BAC-DDBD-2B0661BC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565" y="1857489"/>
            <a:ext cx="6159273" cy="164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z="4800" dirty="0"/>
              <a:t>Моето любимо животно - котето</a:t>
            </a:r>
            <a:endParaRPr lang="en-US" sz="4800" dirty="0"/>
          </a:p>
        </p:txBody>
      </p:sp>
      <p:pic>
        <p:nvPicPr>
          <p:cNvPr id="5" name="Контейнер за съдържание 4" descr="Картина, която съдържа домашна котка, Малки и средни по размер котки, бозайник, котка&#10;&#10;Описанието е генерирано автоматично">
            <a:extLst>
              <a:ext uri="{FF2B5EF4-FFF2-40B4-BE49-F238E27FC236}">
                <a16:creationId xmlns:a16="http://schemas.microsoft.com/office/drawing/2014/main" id="{A9DB0975-D3A7-FC27-A602-A2704B1D9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r="-2" b="-2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A4AA50E-F25B-0399-F210-A0B65BA3C19B}"/>
              </a:ext>
            </a:extLst>
          </p:cNvPr>
          <p:cNvSpPr txBox="1"/>
          <p:nvPr/>
        </p:nvSpPr>
        <p:spPr>
          <a:xfrm>
            <a:off x="5648446" y="4876800"/>
            <a:ext cx="36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Автор: ……………………………..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9AFFCE40-8456-FDCF-007B-241DAB1952B0}"/>
              </a:ext>
            </a:extLst>
          </p:cNvPr>
          <p:cNvSpPr txBox="1"/>
          <p:nvPr/>
        </p:nvSpPr>
        <p:spPr>
          <a:xfrm rot="736058">
            <a:off x="4834080" y="333001"/>
            <a:ext cx="200567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3600" b="1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06501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27B11-D485-41B3-913F-53DF937E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Колко слайдове да сложа? И какво да сложа на тях?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2A1ED-8718-495E-9A3F-43775762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05508"/>
            <a:ext cx="9467973" cy="4223424"/>
          </a:xfrm>
        </p:spPr>
        <p:txBody>
          <a:bodyPr>
            <a:normAutofit fontScale="92500" lnSpcReduction="20000"/>
          </a:bodyPr>
          <a:lstStyle/>
          <a:p>
            <a:r>
              <a:rPr lang="bg-BG" sz="2600" b="1" dirty="0"/>
              <a:t>Ако говориш 10-15 мин, използвай не повече от 15 слайда.</a:t>
            </a:r>
          </a:p>
          <a:p>
            <a:r>
              <a:rPr lang="bg-BG" sz="2600" b="1" dirty="0"/>
              <a:t>Слагай на слайдовете само най-важното, т.е. опорни точки. Избягвай цели дълги изречения.</a:t>
            </a:r>
          </a:p>
          <a:p>
            <a:r>
              <a:rPr lang="bg-BG" sz="2600" b="1" dirty="0"/>
              <a:t>Можеш да използваш: </a:t>
            </a:r>
          </a:p>
          <a:p>
            <a:pPr lvl="1"/>
            <a:r>
              <a:rPr lang="bg-BG" sz="2600" b="1" dirty="0"/>
              <a:t>картинки, </a:t>
            </a:r>
          </a:p>
          <a:p>
            <a:pPr lvl="1"/>
            <a:r>
              <a:rPr lang="bg-BG" sz="2600" b="1" dirty="0"/>
              <a:t>снимки, </a:t>
            </a:r>
          </a:p>
          <a:p>
            <a:pPr lvl="1"/>
            <a:r>
              <a:rPr lang="bg-BG" sz="2600" b="1" dirty="0"/>
              <a:t>таблици, </a:t>
            </a:r>
          </a:p>
          <a:p>
            <a:pPr lvl="1"/>
            <a:r>
              <a:rPr lang="bg-BG" sz="2600" b="1" dirty="0"/>
              <a:t>схеми,</a:t>
            </a:r>
          </a:p>
          <a:p>
            <a:pPr lvl="1"/>
            <a:r>
              <a:rPr lang="bg-BG" sz="2600" b="1" dirty="0"/>
              <a:t>видео... 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82823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6A994-EAE5-403F-831A-04016C3F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41900"/>
            <a:ext cx="8534400" cy="952499"/>
          </a:xfrm>
        </p:spPr>
        <p:txBody>
          <a:bodyPr/>
          <a:lstStyle/>
          <a:p>
            <a:r>
              <a:rPr lang="bg-BG" dirty="0"/>
              <a:t>Как да оформя презентацията?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A6EA85-5326-4453-AC6F-EE365C258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79400"/>
            <a:ext cx="8534400" cy="4635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sz="2200" b="1" dirty="0"/>
              <a:t>Използвай достатъчно голям и четлив шрифт (не по-малко от 20).</a:t>
            </a:r>
          </a:p>
          <a:p>
            <a:pPr marL="0" indent="0">
              <a:buNone/>
            </a:pPr>
            <a:r>
              <a:rPr lang="bg-BG" sz="1200" dirty="0"/>
              <a:t>Шрифт 12 не се чете добре.</a:t>
            </a:r>
          </a:p>
          <a:p>
            <a:pPr marL="0" indent="0">
              <a:buNone/>
            </a:pPr>
            <a:r>
              <a:rPr lang="bg-BG" sz="2400" b="1" dirty="0"/>
              <a:t>Не записвай на слайдовете целия текст, само маркирай снимките.</a:t>
            </a:r>
          </a:p>
          <a:p>
            <a:r>
              <a:rPr lang="bg-BG" sz="4000" b="1" dirty="0">
                <a:highlight>
                  <a:srgbClr val="FFFF00"/>
                </a:highlight>
              </a:rPr>
              <a:t>Не</a:t>
            </a:r>
            <a:r>
              <a:rPr lang="bg-BG" dirty="0"/>
              <a:t> </a:t>
            </a:r>
            <a:r>
              <a:rPr lang="bg-BG" dirty="0">
                <a:solidFill>
                  <a:srgbClr val="FF0000"/>
                </a:solidFill>
              </a:rPr>
              <a:t>използвай</a:t>
            </a:r>
            <a:r>
              <a:rPr lang="bg-BG" dirty="0"/>
              <a:t> </a:t>
            </a:r>
            <a:r>
              <a:rPr lang="bg-BG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много</a:t>
            </a:r>
            <a:r>
              <a:rPr lang="bg-BG" dirty="0"/>
              <a:t> </a:t>
            </a:r>
            <a:r>
              <a:rPr lang="bg-BG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различни</a:t>
            </a:r>
            <a:r>
              <a:rPr lang="bg-BG" dirty="0"/>
              <a:t> </a:t>
            </a:r>
            <a:r>
              <a:rPr lang="bg-BG" sz="4400" dirty="0">
                <a:solidFill>
                  <a:srgbClr val="7030A0"/>
                </a:solidFill>
              </a:rPr>
              <a:t>цветове</a:t>
            </a:r>
            <a:r>
              <a:rPr lang="bg-BG" sz="2400" b="1" dirty="0"/>
              <a:t> и шрифтове, това отвлича вниманието от съдържанието.</a:t>
            </a:r>
          </a:p>
          <a:p>
            <a:pPr marL="0" indent="0">
              <a:buNone/>
            </a:pPr>
            <a:endParaRPr lang="bg-BG" sz="2400" b="1" dirty="0"/>
          </a:p>
          <a:p>
            <a:r>
              <a:rPr lang="bg-BG" sz="2400" b="1" dirty="0"/>
              <a:t>Избери си един дизайн/стил и го следвай.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26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2E96C-01D4-4500-BAAB-D5A72C00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27" y="4077024"/>
            <a:ext cx="8534400" cy="1507067"/>
          </a:xfrm>
        </p:spPr>
        <p:txBody>
          <a:bodyPr/>
          <a:lstStyle/>
          <a:p>
            <a:r>
              <a:rPr lang="bg-BG" b="1" dirty="0">
                <a:latin typeface="Comic Sans MS" panose="030F0702030302020204" pitchFamily="66" charset="0"/>
              </a:rPr>
              <a:t>План на презентацията</a:t>
            </a:r>
            <a:endParaRPr lang="de-DE" b="1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2C4660-2E18-4CF3-A5AF-0F8EE9F9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81" y="193430"/>
            <a:ext cx="10860088" cy="3615267"/>
          </a:xfrm>
        </p:spPr>
        <p:txBody>
          <a:bodyPr/>
          <a:lstStyle/>
          <a:p>
            <a:pPr marL="0" indent="0">
              <a:buNone/>
            </a:pPr>
            <a:r>
              <a:rPr lang="bg-BG" sz="3600" b="1" dirty="0"/>
              <a:t>Направи план на презентацията. Така слушателите ще знаят какво ги очаква и ще следват по-добре представянето ти.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/>
          </a:p>
          <a:p>
            <a:pPr>
              <a:buFont typeface="Wingdings" panose="05000000000000000000" pitchFamily="2" charset="2"/>
              <a:buChar char="Ø"/>
            </a:pPr>
            <a:r>
              <a:rPr lang="bg-BG" b="1" dirty="0"/>
              <a:t>.....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b="1" dirty="0"/>
              <a:t>....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b="1" dirty="0"/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216209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2E96C-01D4-4500-BAAB-D5A72C00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86776">
            <a:off x="186903" y="1083576"/>
            <a:ext cx="1385546" cy="47196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000" b="1" dirty="0"/>
              <a:t>пример</a:t>
            </a:r>
            <a:endParaRPr lang="de-DE" sz="2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2C4660-2E18-4CF3-A5AF-0F8EE9F9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761" y="1059073"/>
            <a:ext cx="9155955" cy="50098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sz="2400" b="1" dirty="0">
                <a:solidFill>
                  <a:schemeClr val="tx1"/>
                </a:solidFill>
              </a:rPr>
              <a:t>Моето любимо животно - котката</a:t>
            </a:r>
          </a:p>
          <a:p>
            <a:pPr marL="0" indent="0" algn="ctr">
              <a:buNone/>
            </a:pPr>
            <a:r>
              <a:rPr lang="bg-BG" sz="2400" b="1" dirty="0">
                <a:solidFill>
                  <a:schemeClr val="tx1"/>
                </a:solidFill>
              </a:rPr>
              <a:t>Примерен план</a:t>
            </a:r>
          </a:p>
          <a:p>
            <a:pPr marL="514350" indent="-514350">
              <a:buAutoNum type="romanUcPeriod"/>
            </a:pPr>
            <a:r>
              <a:rPr lang="bg-BG" sz="2400" b="1" dirty="0">
                <a:solidFill>
                  <a:schemeClr val="tx1"/>
                </a:solidFill>
              </a:rPr>
              <a:t>Котките – едни от най-популярните домашни любимци </a:t>
            </a:r>
            <a:endParaRPr lang="de-DE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g-BG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1"/>
                </a:solidFill>
              </a:rPr>
              <a:t>II. </a:t>
            </a:r>
            <a:r>
              <a:rPr lang="bg-BG" sz="2400" b="1" dirty="0">
                <a:solidFill>
                  <a:schemeClr val="tx1"/>
                </a:solidFill>
              </a:rPr>
              <a:t>Интересни факти за котките:</a:t>
            </a:r>
          </a:p>
          <a:p>
            <a:pPr marL="457200" indent="-457200">
              <a:buAutoNum type="arabicPeriod"/>
            </a:pPr>
            <a:r>
              <a:rPr lang="bg-BG" sz="2400" b="1" dirty="0">
                <a:solidFill>
                  <a:schemeClr val="tx1"/>
                </a:solidFill>
              </a:rPr>
              <a:t>Как изглеждат котките </a:t>
            </a: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r>
              <a:rPr lang="bg-BG" sz="2400" b="1" dirty="0">
                <a:solidFill>
                  <a:schemeClr val="tx1"/>
                </a:solidFill>
              </a:rPr>
              <a:t>Какви видове котки има (домашни, диви, породи)</a:t>
            </a:r>
          </a:p>
          <a:p>
            <a:pPr marL="457200" indent="-457200">
              <a:buAutoNum type="arabicPeriod"/>
            </a:pPr>
            <a:r>
              <a:rPr lang="bg-BG" sz="2400" b="1" dirty="0">
                <a:solidFill>
                  <a:schemeClr val="tx1"/>
                </a:solidFill>
              </a:rPr>
              <a:t>С какво се хранят котките</a:t>
            </a:r>
          </a:p>
          <a:p>
            <a:pPr marL="457200" indent="-457200">
              <a:buAutoNum type="arabicPeriod"/>
            </a:pPr>
            <a:r>
              <a:rPr lang="bg-BG" sz="2400" b="1" dirty="0">
                <a:solidFill>
                  <a:schemeClr val="tx1"/>
                </a:solidFill>
              </a:rPr>
              <a:t>Поведение на котките</a:t>
            </a:r>
          </a:p>
          <a:p>
            <a:pPr marL="457200" indent="-457200">
              <a:buAutoNum type="arabicPeriod"/>
            </a:pPr>
            <a:r>
              <a:rPr lang="bg-BG" sz="2400" b="1" dirty="0">
                <a:solidFill>
                  <a:schemeClr val="tx1"/>
                </a:solidFill>
              </a:rPr>
              <a:t>Котките в древен Египет</a:t>
            </a:r>
          </a:p>
          <a:p>
            <a:pPr marL="0" indent="0">
              <a:buNone/>
            </a:pPr>
            <a:endParaRPr lang="bg-BG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1"/>
                </a:solidFill>
              </a:rPr>
              <a:t>III. </a:t>
            </a:r>
            <a:r>
              <a:rPr lang="bg-BG" sz="2400" b="1" dirty="0">
                <a:solidFill>
                  <a:schemeClr val="tx1"/>
                </a:solidFill>
              </a:rPr>
              <a:t>Защо обичам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bg-BG" sz="2400" b="1" dirty="0">
                <a:solidFill>
                  <a:schemeClr val="tx1"/>
                </a:solidFill>
              </a:rPr>
              <a:t>котките?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7398A6B0-D8A0-5759-75D2-36C0156A8DC4}"/>
              </a:ext>
            </a:extLst>
          </p:cNvPr>
          <p:cNvSpPr txBox="1"/>
          <p:nvPr/>
        </p:nvSpPr>
        <p:spPr>
          <a:xfrm>
            <a:off x="879676" y="381965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2000" b="1" i="1" dirty="0">
              <a:solidFill>
                <a:schemeClr val="tx1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20B2764C-2FF3-4C05-A052-67F07D905261}"/>
              </a:ext>
            </a:extLst>
          </p:cNvPr>
          <p:cNvSpPr/>
          <p:nvPr/>
        </p:nvSpPr>
        <p:spPr>
          <a:xfrm>
            <a:off x="10214115" y="1188282"/>
            <a:ext cx="1592824" cy="747245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Въведение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2D4AC3E4-9890-495D-8482-BE0BECFD5C01}"/>
              </a:ext>
            </a:extLst>
          </p:cNvPr>
          <p:cNvSpPr/>
          <p:nvPr/>
        </p:nvSpPr>
        <p:spPr>
          <a:xfrm>
            <a:off x="9604513" y="3055377"/>
            <a:ext cx="1592824" cy="747245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Основна част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462709DE-CF1E-4AF0-83C4-C103E7B27C26}"/>
              </a:ext>
            </a:extLst>
          </p:cNvPr>
          <p:cNvSpPr/>
          <p:nvPr/>
        </p:nvSpPr>
        <p:spPr>
          <a:xfrm>
            <a:off x="8203096" y="5216942"/>
            <a:ext cx="1745974" cy="747245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Заключение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839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и">
  <a:themeElements>
    <a:clrScheme name="Сектори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и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и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Сегмент</Template>
  <TotalTime>0</TotalTime>
  <Words>638</Words>
  <Application>Microsoft Macintosh PowerPoint</Application>
  <PresentationFormat>Breitbild</PresentationFormat>
  <Paragraphs>117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Century Gothic</vt:lpstr>
      <vt:lpstr>Comic Sans MS</vt:lpstr>
      <vt:lpstr>Wingdings</vt:lpstr>
      <vt:lpstr>Wingdings 3</vt:lpstr>
      <vt:lpstr>Сектори</vt:lpstr>
      <vt:lpstr>Как да направя презентация</vt:lpstr>
      <vt:lpstr>За какво да говоря?</vt:lpstr>
      <vt:lpstr>За какво да говоря?</vt:lpstr>
      <vt:lpstr>СЛОЖИ ЗАГЛАВЕН СЛАЙД</vt:lpstr>
      <vt:lpstr>Моето любимо животно - котето</vt:lpstr>
      <vt:lpstr>Колко слайдове да сложа? И какво да сложа на тях?</vt:lpstr>
      <vt:lpstr>Как да оформя презентацията?</vt:lpstr>
      <vt:lpstr>План на презентацията</vt:lpstr>
      <vt:lpstr>пример</vt:lpstr>
      <vt:lpstr>Въведение</vt:lpstr>
      <vt:lpstr>Основна част/изложение</vt:lpstr>
      <vt:lpstr>Слагай междинни слайдове за всяка точка от плана си.</vt:lpstr>
      <vt:lpstr>PowerPoint-Präsentation</vt:lpstr>
      <vt:lpstr>PowerPoint-Präsentation</vt:lpstr>
      <vt:lpstr>PowerPoint-Präsentation</vt:lpstr>
      <vt:lpstr>Заключение</vt:lpstr>
      <vt:lpstr>Какво още е важно?</vt:lpstr>
      <vt:lpstr>Как се справих?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да направя презентация</dc:title>
  <dc:creator>tatiana dimitrova</dc:creator>
  <cp:lastModifiedBy>georgi bairaktarski</cp:lastModifiedBy>
  <cp:revision>46</cp:revision>
  <dcterms:created xsi:type="dcterms:W3CDTF">2024-05-08T12:20:15Z</dcterms:created>
  <dcterms:modified xsi:type="dcterms:W3CDTF">2024-07-04T10:16:16Z</dcterms:modified>
</cp:coreProperties>
</file>