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44E"/>
    <a:srgbClr val="FFCC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ен стил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ъл стил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Среден стил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8390B-7BDA-4BE2-B133-D655615353D9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724CD-6D7A-4EEE-AA59-1B9B501B64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257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6724CD-6D7A-4EEE-AA59-1B9B501B646C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0740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AEB9C7E-47AD-9CA7-C074-2F992D5C5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6B30C8FE-A308-EEBE-6BC7-B191180C0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E5EF765-BD2A-81F5-8409-7CC9EEF1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A2D90BA-7EF1-BA92-9F97-DC4F5139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94962E6-A02B-1273-6F08-10528F83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831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1B8CF91-7074-5BE8-2213-77191623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45EC6698-3583-271D-73DC-6578A573E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1C88659-B8B8-DEAC-8555-AD93364AA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23B6932-5293-9196-C01C-6D9226D2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75DE6EFF-4836-8016-69FD-E0971FEA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864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DE91A6FB-E545-5E7A-80F4-D99C581F9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418C7EBA-B3AD-C4A9-F375-00B87935C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BA5A7F5-030C-C91B-4D43-B021E541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EA4C0CD-2E93-5137-173C-68DFECDC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EC20DAD-81FB-C2EF-6C43-209C34B9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68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1C27341-B576-0035-7E65-D3C9A664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08C57BC-B660-6C1B-BD13-9034E1E3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D7510E7-1364-FD35-CDF6-12051E84A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B800C8A2-4B28-C1E6-833D-2A712D3E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640FA34-5DFF-3C62-5211-2FEF5014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038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B5A5C59-5EA0-E0B8-F666-9DC04188C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5B12CF4C-9839-26A7-59C0-7216B40BF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F4236751-3E1C-CB15-1FD3-71036DF4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B92604C0-F41F-1F93-85E6-F02ABB40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82C6FDD-EF9E-1B34-03D3-06FDFEE6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447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20776B3-4370-D396-4428-45FB20E0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C892DC9-5C10-CD33-DB2D-EAB57963C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9E34DA9E-E2A0-4C41-FA6B-5964A5CDC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42C7849F-DEC7-79AA-82AE-62100FA4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7197697C-D9A3-6A7C-3771-76FC2C3A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1E8A2C02-47E3-6EF8-9AD0-6F54F5639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156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7A36607-CB0D-EC83-5CD6-610E3B098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7D6F345B-069F-630E-CF29-65421DC8C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42F1B6A2-CFE2-6701-6535-33C1A3F17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895514E6-ACF5-2AB0-7CA7-B2968D51D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B71BDB01-4D77-58D3-DF20-B40A5DC7F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9A7DC2F1-84FF-F922-6F48-B65B7C875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D6439CCB-7F2C-D54E-6493-EEA1FB83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271CB488-5D27-D196-BD64-F7E596656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634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DF50ED-79F1-E297-2A62-99E2C8E2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882D2134-646D-8FBE-527F-919BEAB5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93675ED4-311B-BA4C-37D9-A129B1F4E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725FB8EB-8944-1583-F898-0B99502A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04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ED1BC54E-7026-08AE-1554-41E52B6F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BF50F0A8-555A-173C-FD63-EF5A5318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B65DA77C-4672-4039-117B-547BA6F7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512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797E294-F9D6-1761-4688-B17597CB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87AF3B9-3380-22BF-A644-A2DCA3F8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80505AA0-CDC1-9C12-AF50-470EB331B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4FB7102C-9019-86BD-41E4-840DA87C8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A1A33529-7DD1-CF1A-4EC8-5BA5F8F8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4DB3EF3E-69F9-4244-F46D-A92A4A9F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664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D51F238-0A58-1CB5-CFCD-3F3B3905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25CC600E-A8EF-C9DF-321E-8E7994363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CD68CAFC-A434-9EBD-47D6-1ED199EC1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DAAC12A6-EA46-7E99-14A4-019194BB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5E47BC89-33EF-A1D1-4451-8BD235BFC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00469354-88CC-07F4-36E4-E121A64F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195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1F7D1B61-E993-3E94-3402-2BEB163F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7C4999C2-8D5B-4C8C-34BA-0210E7347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7A59706-17FF-BEB2-6435-04DD449B7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8AB09B-F0A7-4FE9-A776-0DD1460E3B3F}" type="datetimeFigureOut">
              <a:rPr lang="bg-BG" smtClean="0"/>
              <a:t>4.7.2024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855DE0DD-7376-6CAF-DD26-6374824E6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B64D691-3BFC-5ECA-1C16-107362C19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ED99D5-2B3A-4407-9C89-4ED8007E80E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02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D9231857-2D5B-E813-88D6-DA2A7B5C0705}"/>
              </a:ext>
            </a:extLst>
          </p:cNvPr>
          <p:cNvSpPr txBox="1"/>
          <p:nvPr/>
        </p:nvSpPr>
        <p:spPr>
          <a:xfrm rot="21020404">
            <a:off x="99706" y="390618"/>
            <a:ext cx="3124234" cy="145238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800" dirty="0">
                <a:solidFill>
                  <a:srgbClr val="0070C0"/>
                </a:solidFill>
                <a:latin typeface="Azbuki" panose="00000500000000000000" pitchFamily="2" charset="-52"/>
              </a:rPr>
              <a:t>Имало едно време ...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726E0211-DE91-2D90-F415-7A2FB2488C32}"/>
              </a:ext>
            </a:extLst>
          </p:cNvPr>
          <p:cNvSpPr txBox="1"/>
          <p:nvPr/>
        </p:nvSpPr>
        <p:spPr>
          <a:xfrm>
            <a:off x="654467" y="3429000"/>
            <a:ext cx="82541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i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Един селянин </a:t>
            </a:r>
            <a:r>
              <a:rPr lang="bg-BG" sz="2400" i="1" kern="100" dirty="0">
                <a:solidFill>
                  <a:srgbClr val="FF66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имал</a:t>
            </a:r>
            <a:r>
              <a:rPr lang="bg-BG" sz="2400" i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син. Когато синът </a:t>
            </a:r>
            <a:r>
              <a:rPr lang="bg-BG" sz="2400" i="1" kern="100" dirty="0">
                <a:solidFill>
                  <a:srgbClr val="FF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пораснал</a:t>
            </a:r>
            <a:r>
              <a:rPr lang="bg-BG" sz="2400" i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баща му се </a:t>
            </a:r>
          </a:p>
          <a:p>
            <a:r>
              <a:rPr lang="bg-BG" sz="2400" i="1" kern="100" dirty="0">
                <a:solidFill>
                  <a:srgbClr val="FF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замислил </a:t>
            </a:r>
            <a:r>
              <a:rPr lang="bg-BG" sz="2400" i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как да го ожени за добра мома. </a:t>
            </a:r>
            <a:r>
              <a:rPr lang="bg-BG" sz="2400" i="1" kern="100" dirty="0">
                <a:solidFill>
                  <a:srgbClr val="FF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Мислил</a:t>
            </a:r>
            <a:r>
              <a:rPr lang="bg-BG" sz="2400" i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bg-BG" sz="2400" i="1" kern="100" dirty="0">
                <a:solidFill>
                  <a:srgbClr val="FF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мислил</a:t>
            </a:r>
            <a:r>
              <a:rPr lang="bg-BG" sz="2400" i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и </a:t>
            </a:r>
          </a:p>
          <a:p>
            <a:r>
              <a:rPr lang="bg-BG" sz="2400" i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най – после </a:t>
            </a:r>
            <a:r>
              <a:rPr lang="bg-BG" sz="2400" i="1" kern="100" dirty="0">
                <a:solidFill>
                  <a:srgbClr val="FF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измислил</a:t>
            </a:r>
            <a:r>
              <a:rPr lang="bg-BG" sz="2400" i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bg-BG" dirty="0"/>
          </a:p>
        </p:txBody>
      </p:sp>
      <p:pic>
        <p:nvPicPr>
          <p:cNvPr id="7" name="Картина 6" descr="Картина, която съдържа плод, анимирана рисунка&#10;&#10;Описанието е генерирано автоматично">
            <a:extLst>
              <a:ext uri="{FF2B5EF4-FFF2-40B4-BE49-F238E27FC236}">
                <a16:creationId xmlns:a16="http://schemas.microsoft.com/office/drawing/2014/main" id="{9A99C102-004A-41E0-23AB-82D521F2D6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47" b="95910" l="13433" r="95949">
                        <a14:foregroundMark x1="19403" y1="60085" x2="19403" y2="60085"/>
                        <a14:foregroundMark x1="13433" y1="54584" x2="13433" y2="54584"/>
                        <a14:foregroundMark x1="15991" y1="22990" x2="15991" y2="22990"/>
                        <a14:foregroundMark x1="17910" y1="22285" x2="17910" y2="22285"/>
                        <a14:foregroundMark x1="17484" y1="20310" x2="17484" y2="20310"/>
                        <a14:foregroundMark x1="14925" y1="24824" x2="14925" y2="24824"/>
                        <a14:foregroundMark x1="25800" y1="10296" x2="25800" y2="10296"/>
                        <a14:foregroundMark x1="21748" y1="8039" x2="21748" y2="8039"/>
                        <a14:foregroundMark x1="73987" y1="7757" x2="73987" y2="7757"/>
                        <a14:foregroundMark x1="82942" y1="7757" x2="82942" y2="7757"/>
                        <a14:foregroundMark x1="80384" y1="11283" x2="80384" y2="11283"/>
                        <a14:foregroundMark x1="77399" y1="12553" x2="77399" y2="12553"/>
                        <a14:foregroundMark x1="81876" y1="14528" x2="81876" y2="14528"/>
                        <a14:foregroundMark x1="81876" y1="20733" x2="81876" y2="20733"/>
                        <a14:foregroundMark x1="61407" y1="29055" x2="61407" y2="29055"/>
                        <a14:foregroundMark x1="61407" y1="26516" x2="61407" y2="26516"/>
                        <a14:foregroundMark x1="62900" y1="26516" x2="62900" y2="26516"/>
                        <a14:foregroundMark x1="60981" y1="32581" x2="60981" y2="32581"/>
                        <a14:foregroundMark x1="58849" y1="33286" x2="58849" y2="33286"/>
                        <a14:foregroundMark x1="36887" y1="40339" x2="36887" y2="40339"/>
                        <a14:foregroundMark x1="44350" y1="23554" x2="44350" y2="23554"/>
                        <a14:foregroundMark x1="39872" y1="21016" x2="39872" y2="21016"/>
                        <a14:foregroundMark x1="42857" y1="23272" x2="42857" y2="23272"/>
                        <a14:foregroundMark x1="51599" y1="17066" x2="51599" y2="17066"/>
                        <a14:foregroundMark x1="55011" y1="13540" x2="55011" y2="13540"/>
                        <a14:foregroundMark x1="31557" y1="18054" x2="31557" y2="18054"/>
                        <a14:foregroundMark x1="83795" y1="80818" x2="83795" y2="80818"/>
                        <a14:foregroundMark x1="78891" y1="79408" x2="78891" y2="79408"/>
                        <a14:foregroundMark x1="75480" y1="82087" x2="75480" y2="82087"/>
                        <a14:foregroundMark x1="83795" y1="90409" x2="83795" y2="90409"/>
                        <a14:foregroundMark x1="78891" y1="95910" x2="78891" y2="95910"/>
                        <a14:foregroundMark x1="73134" y1="7757" x2="73134" y2="7757"/>
                        <a14:foregroundMark x1="82942" y1="7475" x2="82942" y2="7475"/>
                        <a14:foregroundMark x1="83795" y1="7475" x2="83795" y2="7475"/>
                        <a14:foregroundMark x1="81450" y1="6770" x2="81450" y2="6770"/>
                        <a14:foregroundMark x1="92537" y1="52045" x2="92537" y2="52045"/>
                        <a14:foregroundMark x1="42857" y1="38505" x2="42857" y2="38505"/>
                        <a14:foregroundMark x1="92111" y1="45839" x2="92111" y2="45839"/>
                        <a14:foregroundMark x1="94030" y1="48801" x2="94030" y2="48801"/>
                        <a14:foregroundMark x1="95949" y1="49365" x2="95949" y2="49365"/>
                        <a14:foregroundMark x1="91258" y1="49365" x2="91258" y2="49365"/>
                        <a14:foregroundMark x1="55011" y1="34556" x2="55011" y2="34556"/>
                        <a14:foregroundMark x1="88273" y1="49365" x2="88273" y2="49365"/>
                        <a14:foregroundMark x1="92111" y1="47814" x2="92111" y2="47814"/>
                        <a14:foregroundMark x1="15565" y1="41326" x2="15565" y2="41326"/>
                        <a14:foregroundMark x1="47761" y1="36812" x2="47761" y2="36812"/>
                        <a14:foregroundMark x1="46695" y1="21298" x2="46695" y2="212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73" t="3215" b="2858"/>
          <a:stretch/>
        </p:blipFill>
        <p:spPr>
          <a:xfrm>
            <a:off x="9748807" y="0"/>
            <a:ext cx="2443193" cy="3794433"/>
          </a:xfrm>
          <a:prstGeom prst="rect">
            <a:avLst/>
          </a:prstGeom>
        </p:spPr>
      </p:pic>
      <p:sp>
        <p:nvSpPr>
          <p:cNvPr id="10" name="Текстово поле 9">
            <a:extLst>
              <a:ext uri="{FF2B5EF4-FFF2-40B4-BE49-F238E27FC236}">
                <a16:creationId xmlns:a16="http://schemas.microsoft.com/office/drawing/2014/main" id="{21015531-AB24-AA1C-01A3-6528AEB8435E}"/>
              </a:ext>
            </a:extLst>
          </p:cNvPr>
          <p:cNvSpPr txBox="1"/>
          <p:nvPr/>
        </p:nvSpPr>
        <p:spPr>
          <a:xfrm>
            <a:off x="3669175" y="567160"/>
            <a:ext cx="4526507" cy="1707416"/>
          </a:xfrm>
          <a:prstGeom prst="verticalScroll">
            <a:avLst>
              <a:gd name="adj" fmla="val 15362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000" dirty="0">
                <a:solidFill>
                  <a:srgbClr val="FF0000"/>
                </a:solidFill>
                <a:latin typeface="+mj-lt"/>
              </a:rPr>
              <a:t>Приказките се разказват </a:t>
            </a:r>
          </a:p>
          <a:p>
            <a:pPr algn="ctr"/>
            <a:r>
              <a:rPr lang="bg-BG" sz="2000" dirty="0">
                <a:solidFill>
                  <a:srgbClr val="FF0000"/>
                </a:solidFill>
                <a:latin typeface="+mj-lt"/>
              </a:rPr>
              <a:t>с думи, </a:t>
            </a:r>
          </a:p>
          <a:p>
            <a:pPr algn="ctr"/>
            <a:r>
              <a:rPr lang="bg-BG" sz="2000" dirty="0">
                <a:solidFill>
                  <a:srgbClr val="FF0000"/>
                </a:solidFill>
                <a:latin typeface="+mj-lt"/>
              </a:rPr>
              <a:t>които завършват на</a:t>
            </a:r>
          </a:p>
          <a:p>
            <a:pPr algn="ctr"/>
            <a:r>
              <a:rPr lang="bg-BG" sz="2000" dirty="0">
                <a:solidFill>
                  <a:srgbClr val="FF0000"/>
                </a:solidFill>
                <a:latin typeface="+mj-lt"/>
              </a:rPr>
              <a:t> –Л (-ЛА, -ЛО, -ЛИ)</a:t>
            </a:r>
          </a:p>
        </p:txBody>
      </p:sp>
    </p:spTree>
    <p:extLst>
      <p:ext uri="{BB962C8B-B14F-4D97-AF65-F5344CB8AC3E}">
        <p14:creationId xmlns:p14="http://schemas.microsoft.com/office/powerpoint/2010/main" val="382902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BB350416-DCDE-C3FE-873E-1D04C39B647A}"/>
              </a:ext>
            </a:extLst>
          </p:cNvPr>
          <p:cNvSpPr txBox="1"/>
          <p:nvPr/>
        </p:nvSpPr>
        <p:spPr>
          <a:xfrm>
            <a:off x="4872942" y="5981892"/>
            <a:ext cx="664386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000" b="1" dirty="0"/>
              <a:t>Помощ:  </a:t>
            </a:r>
            <a:r>
              <a:rPr lang="bg-BG" sz="2000" dirty="0"/>
              <a:t>свила, срещнали,  откраднал, отишли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A6CD9D19-B295-9F2F-7913-0F81B75FC184}"/>
              </a:ext>
            </a:extLst>
          </p:cNvPr>
          <p:cNvSpPr txBox="1"/>
          <p:nvPr/>
        </p:nvSpPr>
        <p:spPr>
          <a:xfrm>
            <a:off x="32757" y="197200"/>
            <a:ext cx="641714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b="1" dirty="0"/>
              <a:t>Допълни с подходящи думи изреченията по картинките.</a:t>
            </a:r>
          </a:p>
        </p:txBody>
      </p:sp>
      <p:pic>
        <p:nvPicPr>
          <p:cNvPr id="5" name="Картина 4" descr="Картина, която съдържа картина, рисунка, анимирана рисунка, илюстрация&#10;&#10;Описанието е генерирано автоматично">
            <a:extLst>
              <a:ext uri="{FF2B5EF4-FFF2-40B4-BE49-F238E27FC236}">
                <a16:creationId xmlns:a16="http://schemas.microsoft.com/office/drawing/2014/main" id="{F95C7106-42E4-7D01-22B0-C146E74CB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884" y="137857"/>
            <a:ext cx="2048719" cy="1867806"/>
          </a:xfrm>
          <a:prstGeom prst="rect">
            <a:avLst/>
          </a:prstGeo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99B5FB02-7776-1FF5-BA07-DECF0371011C}"/>
              </a:ext>
            </a:extLst>
          </p:cNvPr>
          <p:cNvSpPr txBox="1"/>
          <p:nvPr/>
        </p:nvSpPr>
        <p:spPr>
          <a:xfrm>
            <a:off x="6613155" y="267154"/>
            <a:ext cx="281038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Вятърът …………………..</a:t>
            </a:r>
          </a:p>
          <a:p>
            <a:r>
              <a:rPr lang="bg-BG" sz="2000" dirty="0"/>
              <a:t>брашното на момчето.</a:t>
            </a:r>
          </a:p>
        </p:txBody>
      </p:sp>
      <p:pic>
        <p:nvPicPr>
          <p:cNvPr id="8" name="Картина 7" descr="Картина, която съдържа Анимационен филм, рисунка, анимирана рисунка, илюстрация&#10;&#10;Описанието е генерирано автоматично">
            <a:extLst>
              <a:ext uri="{FF2B5EF4-FFF2-40B4-BE49-F238E27FC236}">
                <a16:creationId xmlns:a16="http://schemas.microsoft.com/office/drawing/2014/main" id="{383B8F45-8A83-2262-15E9-C14FE5316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834" y="2240500"/>
            <a:ext cx="1875302" cy="2969228"/>
          </a:xfrm>
          <a:prstGeom prst="rect">
            <a:avLst/>
          </a:prstGeom>
        </p:spPr>
      </p:pic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6BD7F535-2893-FB31-2173-90E65C1E296A}"/>
              </a:ext>
            </a:extLst>
          </p:cNvPr>
          <p:cNvSpPr txBox="1"/>
          <p:nvPr/>
        </p:nvSpPr>
        <p:spPr>
          <a:xfrm>
            <a:off x="9558834" y="2229018"/>
            <a:ext cx="439838" cy="6481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10" name="Текстово поле 9">
            <a:extLst>
              <a:ext uri="{FF2B5EF4-FFF2-40B4-BE49-F238E27FC236}">
                <a16:creationId xmlns:a16="http://schemas.microsoft.com/office/drawing/2014/main" id="{EA14D6A3-B620-8B10-C947-E4442B88ACCA}"/>
              </a:ext>
            </a:extLst>
          </p:cNvPr>
          <p:cNvSpPr txBox="1"/>
          <p:nvPr/>
        </p:nvSpPr>
        <p:spPr>
          <a:xfrm>
            <a:off x="6045349" y="3466274"/>
            <a:ext cx="321434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 err="1"/>
              <a:t>Катето</a:t>
            </a:r>
            <a:r>
              <a:rPr lang="bg-BG" sz="2000" dirty="0"/>
              <a:t> и </a:t>
            </a:r>
            <a:r>
              <a:rPr lang="bg-BG" sz="2000" dirty="0" err="1"/>
              <a:t>Шарко</a:t>
            </a:r>
            <a:r>
              <a:rPr lang="bg-BG" sz="2000" dirty="0"/>
              <a:t> ……………. </a:t>
            </a:r>
          </a:p>
          <a:p>
            <a:r>
              <a:rPr lang="bg-BG" sz="2000" dirty="0"/>
              <a:t>на „Сладкото площадче“</a:t>
            </a:r>
          </a:p>
        </p:txBody>
      </p:sp>
      <p:pic>
        <p:nvPicPr>
          <p:cNvPr id="12" name="Картина 11" descr="Картина, която съдържа птица, лястовица&#10;&#10;Описанието е генерирано автоматично">
            <a:extLst>
              <a:ext uri="{FF2B5EF4-FFF2-40B4-BE49-F238E27FC236}">
                <a16:creationId xmlns:a16="http://schemas.microsoft.com/office/drawing/2014/main" id="{06F56DC4-8723-C334-79EC-3F516AD13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210" y="1042391"/>
            <a:ext cx="2619375" cy="1743075"/>
          </a:xfrm>
          <a:prstGeom prst="rect">
            <a:avLst/>
          </a:prstGeom>
        </p:spPr>
      </p:pic>
      <p:sp>
        <p:nvSpPr>
          <p:cNvPr id="13" name="Текстово поле 12">
            <a:extLst>
              <a:ext uri="{FF2B5EF4-FFF2-40B4-BE49-F238E27FC236}">
                <a16:creationId xmlns:a16="http://schemas.microsoft.com/office/drawing/2014/main" id="{F834C2A3-2488-0847-399D-D8B39AF1D7FC}"/>
              </a:ext>
            </a:extLst>
          </p:cNvPr>
          <p:cNvSpPr txBox="1"/>
          <p:nvPr/>
        </p:nvSpPr>
        <p:spPr>
          <a:xfrm>
            <a:off x="1086292" y="1405688"/>
            <a:ext cx="369203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Една лястовичка ………… </a:t>
            </a:r>
          </a:p>
          <a:p>
            <a:r>
              <a:rPr lang="bg-BG" sz="2000" dirty="0"/>
              <a:t>гнездо по стряхата на къщата.</a:t>
            </a:r>
          </a:p>
        </p:txBody>
      </p:sp>
      <p:pic>
        <p:nvPicPr>
          <p:cNvPr id="15" name="Картина 14" descr="Картина, която съдържа човек, Човешко лице, дрехи, усмивка&#10;&#10;Описанието е генерирано автоматично">
            <a:extLst>
              <a:ext uri="{FF2B5EF4-FFF2-40B4-BE49-F238E27FC236}">
                <a16:creationId xmlns:a16="http://schemas.microsoft.com/office/drawing/2014/main" id="{F75AF554-ECAD-500B-E6CB-73867B5B6C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060" y="2567296"/>
            <a:ext cx="3171825" cy="2105025"/>
          </a:xfrm>
          <a:prstGeom prst="rect">
            <a:avLst/>
          </a:prstGeom>
        </p:spPr>
      </p:pic>
      <p:sp>
        <p:nvSpPr>
          <p:cNvPr id="16" name="Текстово поле 15">
            <a:extLst>
              <a:ext uri="{FF2B5EF4-FFF2-40B4-BE49-F238E27FC236}">
                <a16:creationId xmlns:a16="http://schemas.microsoft.com/office/drawing/2014/main" id="{D01F3270-B659-2D69-F6FE-FD2CF59604FB}"/>
              </a:ext>
            </a:extLst>
          </p:cNvPr>
          <p:cNvSpPr txBox="1"/>
          <p:nvPr/>
        </p:nvSpPr>
        <p:spPr>
          <a:xfrm>
            <a:off x="1076157" y="4980096"/>
            <a:ext cx="35974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……………. се трима приятели.</a:t>
            </a:r>
          </a:p>
        </p:txBody>
      </p:sp>
    </p:spTree>
    <p:extLst>
      <p:ext uri="{BB962C8B-B14F-4D97-AF65-F5344CB8AC3E}">
        <p14:creationId xmlns:p14="http://schemas.microsoft.com/office/powerpoint/2010/main" val="271354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4EB9FE7-23CB-40D9-75DD-9879456A8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669441"/>
              </p:ext>
            </p:extLst>
          </p:nvPr>
        </p:nvGraphicFramePr>
        <p:xfrm>
          <a:off x="4398380" y="1651082"/>
          <a:ext cx="7567270" cy="49415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5836">
                  <a:extLst>
                    <a:ext uri="{9D8B030D-6E8A-4147-A177-3AD203B41FA5}">
                      <a16:colId xmlns:a16="http://schemas.microsoft.com/office/drawing/2014/main" val="3050170354"/>
                    </a:ext>
                  </a:extLst>
                </a:gridCol>
                <a:gridCol w="3791434">
                  <a:extLst>
                    <a:ext uri="{9D8B030D-6E8A-4147-A177-3AD203B41FA5}">
                      <a16:colId xmlns:a16="http://schemas.microsoft.com/office/drawing/2014/main" val="288560987"/>
                    </a:ext>
                  </a:extLst>
                </a:gridCol>
              </a:tblGrid>
              <a:tr h="549065">
                <a:tc>
                  <a:txBody>
                    <a:bodyPr/>
                    <a:lstStyle/>
                    <a:p>
                      <a:r>
                        <a:rPr lang="bg-BG" sz="2800" dirty="0"/>
                        <a:t>Тук съм свидетел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/>
                        <a:t>Тук не съм свидетел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371501"/>
                  </a:ext>
                </a:extLst>
              </a:tr>
              <a:tr h="549065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/>
                        <a:t>открих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206514"/>
                  </a:ext>
                </a:extLst>
              </a:tr>
              <a:tr h="549065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/>
                        <a:t>се разходи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480585"/>
                  </a:ext>
                </a:extLst>
              </a:tr>
              <a:tr h="549065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/>
                        <a:t>откъсна (си)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361128"/>
                  </a:ext>
                </a:extLst>
              </a:tr>
              <a:tr h="549065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/>
                        <a:t>повика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800786"/>
                  </a:ext>
                </a:extLst>
              </a:tr>
              <a:tr h="549065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/>
                        <a:t>започнаха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271046"/>
                  </a:ext>
                </a:extLst>
              </a:tr>
              <a:tr h="549065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/>
                        <a:t>чувстваха се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024226"/>
                  </a:ext>
                </a:extLst>
              </a:tr>
              <a:tr h="549065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/>
                        <a:t>ядосаха се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930636"/>
                  </a:ext>
                </a:extLst>
              </a:tr>
              <a:tr h="549065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/>
                        <a:t>издадоха се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755554"/>
                  </a:ext>
                </a:extLst>
              </a:tr>
            </a:tbl>
          </a:graphicData>
        </a:graphic>
      </p:graphicFrame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7CEB5D3E-B593-DF54-F40E-039E6922FD67}"/>
              </a:ext>
            </a:extLst>
          </p:cNvPr>
          <p:cNvSpPr txBox="1"/>
          <p:nvPr/>
        </p:nvSpPr>
        <p:spPr>
          <a:xfrm rot="20923395">
            <a:off x="10850" y="323998"/>
            <a:ext cx="5308459" cy="17366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bg-BG" sz="2400" dirty="0"/>
              <a:t>Живеех</a:t>
            </a:r>
            <a:r>
              <a:rPr lang="fr-FR" sz="2400" dirty="0"/>
              <a:t>           </a:t>
            </a:r>
            <a:r>
              <a:rPr lang="bg-BG" sz="2400" dirty="0"/>
              <a:t>живее + л  </a:t>
            </a:r>
            <a:r>
              <a:rPr lang="fr-FR" sz="2400" dirty="0"/>
              <a:t>        </a:t>
            </a:r>
            <a:r>
              <a:rPr lang="bg-BG" sz="2400" dirty="0"/>
              <a:t> живеел</a:t>
            </a:r>
            <a:endParaRPr lang="fr-FR" sz="2400" dirty="0"/>
          </a:p>
          <a:p>
            <a:r>
              <a:rPr lang="fr-FR" sz="2400" dirty="0"/>
              <a:t>                                           + </a:t>
            </a:r>
            <a:r>
              <a:rPr lang="bg-BG" sz="2400" dirty="0"/>
              <a:t>ла        живеела</a:t>
            </a:r>
          </a:p>
          <a:p>
            <a:r>
              <a:rPr lang="bg-BG" sz="2400" dirty="0"/>
              <a:t>                                           + </a:t>
            </a:r>
            <a:r>
              <a:rPr lang="bg-BG" sz="2400" dirty="0" err="1"/>
              <a:t>ло</a:t>
            </a:r>
            <a:r>
              <a:rPr lang="bg-BG" sz="2400" dirty="0"/>
              <a:t>        живеело</a:t>
            </a:r>
          </a:p>
          <a:p>
            <a:r>
              <a:rPr lang="bg-BG" sz="2400" dirty="0"/>
              <a:t>                                           + ли        живеели</a:t>
            </a:r>
          </a:p>
        </p:txBody>
      </p:sp>
      <p:cxnSp>
        <p:nvCxnSpPr>
          <p:cNvPr id="8" name="Право съединение 7">
            <a:extLst>
              <a:ext uri="{FF2B5EF4-FFF2-40B4-BE49-F238E27FC236}">
                <a16:creationId xmlns:a16="http://schemas.microsoft.com/office/drawing/2014/main" id="{1F76C842-CB79-9CB1-62B4-443A4E58F06B}"/>
              </a:ext>
            </a:extLst>
          </p:cNvPr>
          <p:cNvCxnSpPr>
            <a:cxnSpLocks/>
          </p:cNvCxnSpPr>
          <p:nvPr/>
        </p:nvCxnSpPr>
        <p:spPr>
          <a:xfrm flipH="1">
            <a:off x="1020009" y="802389"/>
            <a:ext cx="127322" cy="32075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равоъгълник 15">
            <a:extLst>
              <a:ext uri="{FF2B5EF4-FFF2-40B4-BE49-F238E27FC236}">
                <a16:creationId xmlns:a16="http://schemas.microsoft.com/office/drawing/2014/main" id="{502CE7D5-6307-0954-A01C-0DBCCFF097A6}"/>
              </a:ext>
            </a:extLst>
          </p:cNvPr>
          <p:cNvSpPr/>
          <p:nvPr/>
        </p:nvSpPr>
        <p:spPr>
          <a:xfrm rot="21059860">
            <a:off x="810999" y="972471"/>
            <a:ext cx="5453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!</a:t>
            </a:r>
            <a:endParaRPr lang="bg-BG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18" name="Съединител &quot;права стрелка&quot; 17">
            <a:extLst>
              <a:ext uri="{FF2B5EF4-FFF2-40B4-BE49-F238E27FC236}">
                <a16:creationId xmlns:a16="http://schemas.microsoft.com/office/drawing/2014/main" id="{3706F2BB-456A-561E-C1D1-CF1375D3B725}"/>
              </a:ext>
            </a:extLst>
          </p:cNvPr>
          <p:cNvCxnSpPr>
            <a:cxnSpLocks/>
          </p:cNvCxnSpPr>
          <p:nvPr/>
        </p:nvCxnSpPr>
        <p:spPr>
          <a:xfrm flipV="1">
            <a:off x="1250066" y="851520"/>
            <a:ext cx="451412" cy="87952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Съединител &quot;права стрелка&quot; 19">
            <a:extLst>
              <a:ext uri="{FF2B5EF4-FFF2-40B4-BE49-F238E27FC236}">
                <a16:creationId xmlns:a16="http://schemas.microsoft.com/office/drawing/2014/main" id="{FD87A0AC-E036-A84A-CF38-C6982D9BCB10}"/>
              </a:ext>
            </a:extLst>
          </p:cNvPr>
          <p:cNvCxnSpPr>
            <a:cxnSpLocks/>
          </p:cNvCxnSpPr>
          <p:nvPr/>
        </p:nvCxnSpPr>
        <p:spPr>
          <a:xfrm flipV="1">
            <a:off x="3333509" y="448076"/>
            <a:ext cx="335666" cy="88094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Съединител &quot;права стрелка&quot; 20">
            <a:extLst>
              <a:ext uri="{FF2B5EF4-FFF2-40B4-BE49-F238E27FC236}">
                <a16:creationId xmlns:a16="http://schemas.microsoft.com/office/drawing/2014/main" id="{B3878DC8-91A0-6B00-85BA-0FD1C5681425}"/>
              </a:ext>
            </a:extLst>
          </p:cNvPr>
          <p:cNvCxnSpPr>
            <a:cxnSpLocks/>
          </p:cNvCxnSpPr>
          <p:nvPr/>
        </p:nvCxnSpPr>
        <p:spPr>
          <a:xfrm flipV="1">
            <a:off x="3420319" y="802389"/>
            <a:ext cx="370390" cy="98262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Съединител &quot;права стрелка&quot; 21">
            <a:extLst>
              <a:ext uri="{FF2B5EF4-FFF2-40B4-BE49-F238E27FC236}">
                <a16:creationId xmlns:a16="http://schemas.microsoft.com/office/drawing/2014/main" id="{FC3EA6EF-17EB-A6B9-74BB-0FF1B285E0BD}"/>
              </a:ext>
            </a:extLst>
          </p:cNvPr>
          <p:cNvCxnSpPr>
            <a:cxnSpLocks/>
          </p:cNvCxnSpPr>
          <p:nvPr/>
        </p:nvCxnSpPr>
        <p:spPr>
          <a:xfrm flipV="1">
            <a:off x="3501342" y="1142419"/>
            <a:ext cx="353028" cy="9980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Съединител &quot;права стрелка&quot; 22">
            <a:extLst>
              <a:ext uri="{FF2B5EF4-FFF2-40B4-BE49-F238E27FC236}">
                <a16:creationId xmlns:a16="http://schemas.microsoft.com/office/drawing/2014/main" id="{1AEBA280-09CA-BB91-5CCE-DB40FA4186A7}"/>
              </a:ext>
            </a:extLst>
          </p:cNvPr>
          <p:cNvCxnSpPr>
            <a:cxnSpLocks/>
          </p:cNvCxnSpPr>
          <p:nvPr/>
        </p:nvCxnSpPr>
        <p:spPr>
          <a:xfrm flipV="1">
            <a:off x="3632666" y="1508443"/>
            <a:ext cx="370390" cy="94412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Текстово поле 31">
            <a:extLst>
              <a:ext uri="{FF2B5EF4-FFF2-40B4-BE49-F238E27FC236}">
                <a16:creationId xmlns:a16="http://schemas.microsoft.com/office/drawing/2014/main" id="{BF856FC4-4056-8086-495D-B341703A53D0}"/>
              </a:ext>
            </a:extLst>
          </p:cNvPr>
          <p:cNvSpPr txBox="1"/>
          <p:nvPr/>
        </p:nvSpPr>
        <p:spPr>
          <a:xfrm>
            <a:off x="5914663" y="335666"/>
            <a:ext cx="569418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400" b="1" dirty="0"/>
              <a:t>Промени глаголите според образеца.</a:t>
            </a:r>
          </a:p>
        </p:txBody>
      </p:sp>
    </p:spTree>
    <p:extLst>
      <p:ext uri="{BB962C8B-B14F-4D97-AF65-F5344CB8AC3E}">
        <p14:creationId xmlns:p14="http://schemas.microsoft.com/office/powerpoint/2010/main" val="1917080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147</Words>
  <Application>Microsoft Office PowerPoint</Application>
  <PresentationFormat>Широк екран</PresentationFormat>
  <Paragraphs>34</Paragraphs>
  <Slides>3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Azbuki</vt:lpstr>
      <vt:lpstr>Тема на Office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tatiana dimitrova</dc:creator>
  <cp:lastModifiedBy>tatiana dimitrova</cp:lastModifiedBy>
  <cp:revision>3</cp:revision>
  <dcterms:created xsi:type="dcterms:W3CDTF">2024-07-04T13:58:29Z</dcterms:created>
  <dcterms:modified xsi:type="dcterms:W3CDTF">2024-07-04T15:26:12Z</dcterms:modified>
</cp:coreProperties>
</file>