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08062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7E0ABF-DA31-4E6D-9B1C-C317912A347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358360"/>
            <a:ext cx="680364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411880"/>
            <a:ext cx="680364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F2CC4A-A9CB-4B50-95EA-482C4C27556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35836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3880" y="235836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41188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3880" y="541188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4CF3B6-368A-45B3-8C3B-8B500F237A3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358360"/>
            <a:ext cx="219060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8040" y="2358360"/>
            <a:ext cx="219060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8800" y="2358360"/>
            <a:ext cx="219060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411880"/>
            <a:ext cx="219060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8040" y="5411880"/>
            <a:ext cx="219060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8800" y="5411880"/>
            <a:ext cx="219060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9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300831-AAE3-4454-9532-4FC188B9699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358360"/>
            <a:ext cx="6803640" cy="58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882585-49BC-4A8D-A826-248640E0AB2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358360"/>
            <a:ext cx="6803640" cy="58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998CAE-D554-40E4-A2D6-723CE865653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358360"/>
            <a:ext cx="3319920" cy="58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3880" y="2358360"/>
            <a:ext cx="3319920" cy="58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411CE4-DEDC-4118-B92E-820FA7BC140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E9657A-6CEE-4FB7-AD1A-A52403FE9E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01760"/>
            <a:ext cx="6803640" cy="780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6B2FFC-0344-4A19-BF89-5CFF81C91D1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35836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3880" y="2358360"/>
            <a:ext cx="3319920" cy="58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41188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3FACF9-C489-4080-92EA-E3152F2719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358360"/>
            <a:ext cx="3319920" cy="58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3880" y="235836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3880" y="541188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CEA269-9BA9-4433-B5DA-96D4491389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-421200"/>
            <a:ext cx="6803640" cy="33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bg-BG" sz="7819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35836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3880" y="2358360"/>
            <a:ext cx="331992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6000"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411880"/>
            <a:ext cx="6803640" cy="278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bg-BG" sz="569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7413DF-A971-4276-AC80-97CEFC921A8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bg-BG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401760"/>
            <a:ext cx="6803640" cy="168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bg-BG" sz="7819" spc="-1" strike="noStrike">
                <a:latin typeface="Arial"/>
              </a:rPr>
              <a:t>Щракнете, за да редактирате формата на заглавието</a:t>
            </a:r>
            <a:endParaRPr b="0" lang="bg-BG" sz="7819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7640" y="2358360"/>
            <a:ext cx="6803640" cy="58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 marL="432000" indent="-324000">
              <a:spcBef>
                <a:spcPts val="25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5690" spc="-1" strike="noStrike">
                <a:latin typeface="Arial"/>
              </a:rPr>
              <a:t>Щракнете, за да редактирате формата на плана</a:t>
            </a:r>
            <a:endParaRPr b="0" lang="bg-BG" sz="5690" spc="-1" strike="noStrike">
              <a:latin typeface="Arial"/>
            </a:endParaRPr>
          </a:p>
          <a:p>
            <a:pPr lvl="1" marL="864000" indent="-324000">
              <a:spcBef>
                <a:spcPts val="201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bg-BG" sz="4970" spc="-1" strike="noStrike">
                <a:latin typeface="Arial"/>
              </a:rPr>
              <a:t>Второ ниво на плана</a:t>
            </a:r>
            <a:endParaRPr b="0" lang="bg-BG" sz="4970" spc="-1" strike="noStrike">
              <a:latin typeface="Arial"/>
            </a:endParaRPr>
          </a:p>
          <a:p>
            <a:pPr lvl="2" marL="1296000" indent="-288000">
              <a:spcBef>
                <a:spcPts val="151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4270" spc="-1" strike="noStrike">
                <a:latin typeface="Arial"/>
              </a:rPr>
              <a:t>Трето ниво на плана</a:t>
            </a:r>
            <a:endParaRPr b="0" lang="bg-BG" sz="4270" spc="-1" strike="noStrike">
              <a:latin typeface="Arial"/>
            </a:endParaRPr>
          </a:p>
          <a:p>
            <a:pPr lvl="3" marL="1728000" indent="-216000">
              <a:spcBef>
                <a:spcPts val="100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bg-BG" sz="3550" spc="-1" strike="noStrike">
                <a:latin typeface="Arial"/>
              </a:rPr>
              <a:t>Четвърто ниво на плана</a:t>
            </a:r>
            <a:endParaRPr b="0" lang="bg-BG" sz="3550" spc="-1" strike="noStrike">
              <a:latin typeface="Arial"/>
            </a:endParaRPr>
          </a:p>
          <a:p>
            <a:pPr lvl="4" marL="2160000" indent="-216000">
              <a:spcBef>
                <a:spcPts val="50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3550" spc="-1" strike="noStrike">
                <a:latin typeface="Arial"/>
              </a:rPr>
              <a:t>Пето ниво на плана</a:t>
            </a:r>
            <a:endParaRPr b="0" lang="bg-BG" sz="3550" spc="-1" strike="noStrike">
              <a:latin typeface="Arial"/>
            </a:endParaRPr>
          </a:p>
          <a:p>
            <a:pPr lvl="5" marL="2592000" indent="-216000">
              <a:spcBef>
                <a:spcPts val="50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3550" spc="-1" strike="noStrike">
                <a:latin typeface="Arial"/>
              </a:rPr>
              <a:t>Шесто ниво на плана</a:t>
            </a:r>
            <a:endParaRPr b="0" lang="bg-BG" sz="3550" spc="-1" strike="noStrike">
              <a:latin typeface="Arial"/>
            </a:endParaRPr>
          </a:p>
          <a:p>
            <a:pPr lvl="6" marL="3024000" indent="-216000">
              <a:spcBef>
                <a:spcPts val="50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bg-BG" sz="3550" spc="-1" strike="noStrike">
                <a:latin typeface="Arial"/>
              </a:rPr>
              <a:t>Седмо ниво на плана</a:t>
            </a:r>
            <a:endParaRPr b="0" lang="bg-BG" sz="355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377640" y="9182520"/>
            <a:ext cx="1761120" cy="69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bg-BG" sz="1400" spc="-1" strike="noStrike">
                <a:latin typeface="Times New Roman"/>
              </a:defRPr>
            </a:lvl1pPr>
          </a:lstStyle>
          <a:p>
            <a:r>
              <a:rPr b="0" lang="bg-BG" sz="1400" spc="-1" strike="noStrike">
                <a:latin typeface="Times New Roman"/>
              </a:rPr>
              <a:t>&lt;дата/час&gt;</a:t>
            </a:r>
            <a:endParaRPr b="0" lang="bg-BG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2585160" y="9182520"/>
            <a:ext cx="2396160" cy="69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bg-BG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bg-BG" sz="1400" spc="-1" strike="noStrike">
                <a:latin typeface="Times New Roman"/>
              </a:rPr>
              <a:t>&lt;долен колонтитул&gt;</a:t>
            </a:r>
            <a:endParaRPr b="0" lang="bg-BG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5420160" y="9182520"/>
            <a:ext cx="1761120" cy="69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bg-BG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D8F8739A-B2FB-40EA-93A6-3F815CC8A691}" type="slidenum">
              <a:rPr b="0" lang="bg-BG" sz="1400" spc="-1" strike="noStrike">
                <a:latin typeface="Times New Roman"/>
              </a:rPr>
              <a:t>&lt;число&gt;</a:t>
            </a:fld>
            <a:endParaRPr b="0" lang="bg-BG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youtu.be/XCJ982N9las?si=_Qp62Vktz_LNmYbh" TargetMode="External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 txBox="1"/>
          <p:nvPr/>
        </p:nvSpPr>
        <p:spPr>
          <a:xfrm>
            <a:off x="584640" y="1830960"/>
            <a:ext cx="6840000" cy="8200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</a:t>
            </a:r>
            <a:r>
              <a:rPr b="0" lang="bg-BG" sz="1300" spc="-1" strike="noStrike">
                <a:latin typeface="Arial"/>
              </a:rPr>
              <a:t> — Имало едно време едно момиченце, което се казвало Жълтата шапчица.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ff8000"/>
                </a:solidFill>
                <a:latin typeface="Arial"/>
              </a:rPr>
              <a:t>Внук:</a:t>
            </a:r>
            <a:r>
              <a:rPr b="0" lang="bg-BG" sz="1300" spc="-1" strike="noStrike">
                <a:latin typeface="Arial"/>
              </a:rPr>
              <a:t> — Не, Червената!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</a:t>
            </a:r>
            <a:r>
              <a:rPr b="0" lang="bg-BG" sz="1300" spc="-1" strike="noStrike">
                <a:latin typeface="Arial"/>
              </a:rPr>
              <a:t> — А, да, Червената шапчица. Майка ѝ я извикала и ѝ казала: Слушай, Зелена шапчице…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ff8000"/>
                </a:solidFill>
                <a:latin typeface="Arial"/>
              </a:rPr>
              <a:t>Внук:</a:t>
            </a:r>
            <a:r>
              <a:rPr b="1" lang="bg-BG" sz="1300" spc="-1" strike="noStrike">
                <a:latin typeface="Arial"/>
              </a:rPr>
              <a:t> </a:t>
            </a:r>
            <a:r>
              <a:rPr b="0" lang="bg-BG" sz="1300" spc="-1" strike="noStrike">
                <a:latin typeface="Arial"/>
              </a:rPr>
              <a:t>— Ама не, Червена!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</a:t>
            </a:r>
            <a:r>
              <a:rPr b="0" lang="bg-BG" sz="1300" spc="-1" strike="noStrike">
                <a:latin typeface="Arial"/>
              </a:rPr>
              <a:t>— А, да. Червена, Червена. Иди при леля Диомира да ѝ занесеш тази обелка от картоф.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ff8000"/>
                </a:solidFill>
                <a:latin typeface="Arial"/>
              </a:rPr>
              <a:t>Внук:</a:t>
            </a:r>
            <a:r>
              <a:rPr b="0" lang="bg-BG" sz="1300" spc="-1" strike="noStrike">
                <a:latin typeface="Arial"/>
              </a:rPr>
              <a:t>— Не: върви при баба си да ѝ занесеш тази питка.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</a:t>
            </a:r>
            <a:r>
              <a:rPr b="0" lang="bg-BG" sz="1300" spc="-1" strike="noStrike">
                <a:latin typeface="Arial"/>
              </a:rPr>
              <a:t>— Добре: момиченцето отишло в гората и срещнало един жираф.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ff8000"/>
                </a:solidFill>
                <a:latin typeface="Arial"/>
              </a:rPr>
              <a:t>Внук:</a:t>
            </a:r>
            <a:r>
              <a:rPr b="0" lang="bg-BG" sz="1300" spc="-1" strike="noStrike">
                <a:latin typeface="Arial"/>
              </a:rPr>
              <a:t>— Каква бъркотия! Срещнало вълк, не жираф.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</a:t>
            </a:r>
            <a:r>
              <a:rPr b="0" lang="bg-BG" sz="1300" spc="-1" strike="noStrike">
                <a:latin typeface="Arial"/>
              </a:rPr>
              <a:t>— И вълкът я попитал: колко прави шест по осем?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ff8000"/>
                </a:solidFill>
                <a:latin typeface="Arial"/>
              </a:rPr>
              <a:t>Внук: </a:t>
            </a:r>
            <a:r>
              <a:rPr b="0" lang="bg-BG" sz="1300" spc="-1" strike="noStrike">
                <a:latin typeface="Arial"/>
              </a:rPr>
              <a:t>— Нищо подобно. Вълкът я попитал: къде отиваш?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 </a:t>
            </a:r>
            <a:r>
              <a:rPr b="0" lang="bg-BG" sz="1300" spc="-1" strike="noStrike">
                <a:latin typeface="Arial"/>
              </a:rPr>
              <a:t>– Имаш право. И Черната шапчица отговорила...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ff8000"/>
                </a:solidFill>
                <a:latin typeface="Arial"/>
              </a:rPr>
              <a:t>Внук: </a:t>
            </a:r>
            <a:r>
              <a:rPr b="0" lang="bg-BG" sz="1300" spc="-1" strike="noStrike">
                <a:latin typeface="Arial"/>
              </a:rPr>
              <a:t>– Червената шапчица, Червената, Червената!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 </a:t>
            </a:r>
            <a:r>
              <a:rPr b="0" lang="bg-BG" sz="1300" spc="-1" strike="noStrike">
                <a:latin typeface="Arial"/>
              </a:rPr>
              <a:t>— Да. И отговорила: отивам на пазара, за да купя доматено пюре.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ff8000"/>
                </a:solidFill>
                <a:latin typeface="Arial"/>
              </a:rPr>
              <a:t>Внук: </a:t>
            </a:r>
            <a:r>
              <a:rPr b="0" lang="bg-BG" sz="1300" spc="-1" strike="noStrike">
                <a:latin typeface="Arial"/>
              </a:rPr>
              <a:t>— Нееее: отивам при баба, която е болна.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 </a:t>
            </a:r>
            <a:r>
              <a:rPr b="0" lang="bg-BG" sz="1300" spc="-1" strike="noStrike">
                <a:latin typeface="Arial"/>
              </a:rPr>
              <a:t>— Точно така, точно така ѝ казал конят…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ff8000"/>
                </a:solidFill>
                <a:latin typeface="Arial"/>
              </a:rPr>
              <a:t>Внук: </a:t>
            </a:r>
            <a:r>
              <a:rPr b="0" lang="bg-BG" sz="1300" spc="-1" strike="noStrike">
                <a:latin typeface="Arial"/>
              </a:rPr>
              <a:t>— Какъв кон! Това бил вълк!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 </a:t>
            </a:r>
            <a:r>
              <a:rPr b="0" lang="bg-BG" sz="1300" spc="-1" strike="noStrike">
                <a:latin typeface="Arial"/>
              </a:rPr>
              <a:t>— Да. И вълкът казал: вземи трамвай номер 65, слез на площада на катедралата, завий надясно, ще видиш три стъпала и паричка на земята, остави на мира стълбите, вземи паричката и си купи дъвка.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ff8000"/>
                </a:solidFill>
                <a:latin typeface="Arial"/>
                <a:ea typeface="Noto Sans CJK SC"/>
              </a:rPr>
              <a:t>Внук: </a:t>
            </a:r>
            <a:r>
              <a:rPr b="0" lang="bg-BG" sz="1300" spc="-1" strike="noStrike">
                <a:latin typeface="Arial"/>
              </a:rPr>
              <a:t>— Ох, дядо, ти изобщо не можеш да разказваш приказки, всичко объркваш. А дъвка пак ще си купя.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bg-BG" sz="1300" spc="-1" strike="noStrike">
                <a:solidFill>
                  <a:srgbClr val="2a6099"/>
                </a:solidFill>
                <a:latin typeface="Arial"/>
              </a:rPr>
              <a:t>Дядо: </a:t>
            </a:r>
            <a:r>
              <a:rPr b="0" lang="bg-BG" sz="1300" spc="-1" strike="noStrike">
                <a:latin typeface="Arial"/>
              </a:rPr>
              <a:t>— Еее, добре, ето ти паричката.</a:t>
            </a:r>
            <a:endParaRPr b="0" lang="bg-BG" sz="13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bg-BG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bg-BG" sz="13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bg-BG" sz="1300" spc="-1" strike="noStrike">
                <a:latin typeface="Arial"/>
              </a:rPr>
              <a:t>                                    </a:t>
            </a:r>
            <a:r>
              <a:rPr b="0" i="1" lang="bg-BG" sz="1300" spc="-1" strike="noStrike">
                <a:latin typeface="Arial"/>
              </a:rPr>
              <a:t>И дядото отново зачел вестника си.</a:t>
            </a:r>
            <a:endParaRPr b="0" lang="bg-BG" sz="13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bg-BG" sz="13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i="1" lang="bg-BG" sz="1300" spc="-1" strike="noStrike">
                <a:highlight>
                  <a:srgbClr val="ffff00"/>
                </a:highlight>
                <a:latin typeface="Arial"/>
              </a:rPr>
              <a:t>Пеят под съпровод „Червената шапчица“:</a:t>
            </a:r>
            <a:r>
              <a:rPr b="0" i="1" lang="bg-BG" sz="1300" spc="-1" strike="noStrike">
                <a:latin typeface="Arial"/>
              </a:rPr>
              <a:t> </a:t>
            </a:r>
            <a:r>
              <a:rPr b="0" i="1" lang="bg-BG" sz="1300" spc="-1" strike="noStrike">
                <a:latin typeface="Arial"/>
                <a:hlinkClick r:id="rId1"/>
              </a:rPr>
              <a:t>https://youtu.be/XCJ982N9las?si=_Qp62Vktz_LNmYbh</a:t>
            </a:r>
            <a:endParaRPr b="0" lang="bg-BG" sz="1300" spc="-1" strike="noStrike">
              <a:latin typeface="Arial"/>
            </a:endParaRPr>
          </a:p>
        </p:txBody>
      </p:sp>
      <p:sp>
        <p:nvSpPr>
          <p:cNvPr id="42" name=""/>
          <p:cNvSpPr txBox="1"/>
          <p:nvPr/>
        </p:nvSpPr>
        <p:spPr>
          <a:xfrm>
            <a:off x="540000" y="187560"/>
            <a:ext cx="6840000" cy="1023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>
              <a:buNone/>
            </a:pPr>
            <a:r>
              <a:rPr b="0" lang="bg-BG" sz="2200" spc="-1" strike="noStrike">
                <a:latin typeface="BrushType"/>
              </a:rPr>
              <a:t>Сценарий „Бърканица в приказките“ по Джани Родари</a:t>
            </a:r>
            <a:endParaRPr b="0" lang="bg-BG" sz="2200" spc="-1" strike="noStrike">
              <a:latin typeface="Arial"/>
            </a:endParaRPr>
          </a:p>
        </p:txBody>
      </p:sp>
      <p:sp>
        <p:nvSpPr>
          <p:cNvPr id="43" name=""/>
          <p:cNvSpPr txBox="1"/>
          <p:nvPr/>
        </p:nvSpPr>
        <p:spPr>
          <a:xfrm>
            <a:off x="540000" y="720000"/>
            <a:ext cx="7020000" cy="827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i="1" lang="bg-BG" sz="1300" spc="-1" strike="noStrike">
                <a:latin typeface="Arial"/>
              </a:rPr>
              <a:t>Герои: дядо и внуче. Ако децата са повече, може да има няколко дядовци, баби и внучета, като репликите се разпределят по равно. </a:t>
            </a:r>
            <a:endParaRPr b="0" lang="bg-BG" sz="1300" spc="-1" strike="noStrike">
              <a:latin typeface="Arial"/>
            </a:endParaRPr>
          </a:p>
          <a:p>
            <a:endParaRPr b="0" lang="bg-BG" sz="1300" spc="-1" strike="noStrike">
              <a:latin typeface="Arial"/>
            </a:endParaRPr>
          </a:p>
          <a:p>
            <a:r>
              <a:rPr b="0" i="1" lang="bg-BG" sz="1300" spc="-1" strike="noStrike">
                <a:highlight>
                  <a:srgbClr val="ffff00"/>
                </a:highlight>
                <a:latin typeface="Arial"/>
              </a:rPr>
              <a:t>Звучи мелодията „Червената шапчица“, докато се подредят.</a:t>
            </a:r>
            <a:endParaRPr b="0" lang="bg-BG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2021-11-28T13:00:35Z</dcterms:created>
  <dc:creator/>
  <dc:description/>
  <dc:language>bg-BG</dc:language>
  <cp:lastModifiedBy/>
  <cp:lastPrinted>2021-11-28T13:01:33Z</cp:lastPrinted>
  <dcterms:modified xsi:type="dcterms:W3CDTF">2024-03-05T11:33:54Z</dcterms:modified>
  <cp:revision>7</cp:revision>
  <dc:subject/>
  <dc:title/>
</cp:coreProperties>
</file>