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00225BC-03C3-5CBC-185B-81DDD4BB9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FED6B7E-B187-4243-386F-911FA84B2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08113C8-DCC1-0730-6A7B-0E52C7D1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187B16C-40E1-9C70-EA2A-A619E984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9744FE2-EBAD-6CB5-AAED-B5ADF67D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506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7F6D170-8DD3-33A4-9567-2F8B1556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4CF85B9E-3F79-0293-14A9-618A723DB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A3089C3-DECD-E734-5FF8-F103FEC1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613B5F5-8D1C-DA6B-9F20-ACE62B83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07E2D2E-DEB9-1248-F376-6DE5EECB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746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1B70EE93-80A3-6EA1-4F2B-5D2D9AF64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DBBBD869-9ABE-4B27-7AEC-2628D2618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8304B2E-9B5F-3189-4A58-C8D5EDC9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0DBFEDB-DCC7-B7A6-DEE2-5D9F8420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AD5F855-3731-120A-E250-8B3EEC2F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378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3BCD6A8-7A9E-05E4-1D11-8EAAD9A9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077BCF0-1997-FD93-F934-0DEAE4D36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6F1CC62-07D7-7B9C-36A5-0A8DC78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A353C96-4266-7008-6C85-F16480DA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76C2F1C-6F17-1560-90D4-2DE4E21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671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CEF563F-3F9E-1F53-1F1F-58FA8970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3AA4EE0-97CE-01D7-29AA-5E45A285D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564B2360-4BA1-06CE-5573-9A86FB07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08E9CB2-0416-3B6A-C330-C2C81B7A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616BE5A-70E9-2236-864A-C59F88C7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784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346A14D-0D81-A89C-C435-1268DEE1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4F113E4-2958-09F1-A3EA-3D9F6D81F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90B68629-660E-696B-88BE-598947E71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B207DAA-02FC-70DD-00F7-384A834D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18E06E03-158F-6CAE-7572-3B7BF57E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1348EDC8-4A23-52F3-C3EA-9352EC3B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880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2B5A009-5830-3DB4-34AC-39610567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A6854D4-3CAB-FD65-AA8E-AA25B5D8E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5C513274-54AB-F816-0960-AAF46F783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EBBD3332-49A7-013C-0D50-B26C66E94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EF4A1284-F739-F1D6-89E3-7148A0270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6CFF5E6E-C89A-7232-8EAA-57ED5852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637CDE96-6062-68B5-4EC3-7152504F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AB6377AB-119B-3F9D-410D-0BFD62D3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485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A8888F4-C822-142A-1C05-E0CD6054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397935AE-16EE-BF18-A1F9-5CDF4D29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00ADC848-6009-F921-EDE0-B51DCDDA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C3DB2A39-F002-3D46-24D5-2C1C5691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746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67330ED9-F2D2-F539-4D3F-988B1308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DF33E475-5614-0B26-E1ED-AB3A3B2F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2A967538-D4FC-21F7-4F47-CF9938BE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542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4ADBEAD-28A2-2A3A-D38C-B0E16C2A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9377D46-3D01-C8BF-C02B-D398ACB5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87614A6-C41B-57CB-F768-847B1AF69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3159097-7C31-BF30-06B2-2CBF88F7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54B43241-E139-32E5-4558-5652672A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EDF25F4-B694-1E1B-1802-DC1F6A0E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707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1D213BE-1965-6BFE-3A13-0F10FBD9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6BCC6D70-9DA2-85FF-F3FA-FA974D56D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92E748C-68AF-3B70-E326-01BC516DB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E5F0CFE-B2FD-A2F8-1F36-A4322135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6F32D8C-93E5-3A83-2409-0475FC07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D4A1484-35DF-7C15-B6E6-D0754D5B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3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96F240B6-9FB1-EDEF-5F97-36C32D7C8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6DE6C66F-1595-204E-55EF-4E6E14D3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578C1A3-26D6-77FC-5426-3DC3F031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ECBB-B6E7-42F2-BD42-187013040C1B}" type="datetimeFigureOut">
              <a:rPr lang="bg-BG" smtClean="0"/>
              <a:t>2.4.2023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0C80837-D9FE-38A7-FF63-B27BA4F95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784C464-141E-5438-8986-D606A62E4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7F5A-4515-4240-AF48-E23F3F3079F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7303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Qu_rF8ASak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kTEUPs08Cw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t8hPQUTdUE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aqi.info/b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нлайн мултимедия 1" title="Еко рап - караоке">
            <a:hlinkClick r:id="" action="ppaction://media"/>
            <a:extLst>
              <a:ext uri="{FF2B5EF4-FFF2-40B4-BE49-F238E27FC236}">
                <a16:creationId xmlns:a16="http://schemas.microsoft.com/office/drawing/2014/main" id="{A587A375-F4DF-9315-8DB3-9140E76E14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2031" y="1226319"/>
            <a:ext cx="8216010" cy="46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83AAAB3-A1A5-6EF2-A4FE-4D3B1F16D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1902963"/>
          </a:xfrm>
          <a:custGeom>
            <a:avLst/>
            <a:gdLst>
              <a:gd name="connsiteX0" fmla="*/ 0 w 4620584"/>
              <a:gd name="connsiteY0" fmla="*/ 0 h 1902963"/>
              <a:gd name="connsiteX1" fmla="*/ 613878 w 4620584"/>
              <a:gd name="connsiteY1" fmla="*/ 0 h 1902963"/>
              <a:gd name="connsiteX2" fmla="*/ 1227755 w 4620584"/>
              <a:gd name="connsiteY2" fmla="*/ 0 h 1902963"/>
              <a:gd name="connsiteX3" fmla="*/ 1841633 w 4620584"/>
              <a:gd name="connsiteY3" fmla="*/ 0 h 1902963"/>
              <a:gd name="connsiteX4" fmla="*/ 2363099 w 4620584"/>
              <a:gd name="connsiteY4" fmla="*/ 0 h 1902963"/>
              <a:gd name="connsiteX5" fmla="*/ 2884565 w 4620584"/>
              <a:gd name="connsiteY5" fmla="*/ 0 h 1902963"/>
              <a:gd name="connsiteX6" fmla="*/ 3406030 w 4620584"/>
              <a:gd name="connsiteY6" fmla="*/ 0 h 1902963"/>
              <a:gd name="connsiteX7" fmla="*/ 4620584 w 4620584"/>
              <a:gd name="connsiteY7" fmla="*/ 0 h 1902963"/>
              <a:gd name="connsiteX8" fmla="*/ 4620584 w 4620584"/>
              <a:gd name="connsiteY8" fmla="*/ 596262 h 1902963"/>
              <a:gd name="connsiteX9" fmla="*/ 4620584 w 4620584"/>
              <a:gd name="connsiteY9" fmla="*/ 1211553 h 1902963"/>
              <a:gd name="connsiteX10" fmla="*/ 4620584 w 4620584"/>
              <a:gd name="connsiteY10" fmla="*/ 1902963 h 1902963"/>
              <a:gd name="connsiteX11" fmla="*/ 4052912 w 4620584"/>
              <a:gd name="connsiteY11" fmla="*/ 1902963 h 1902963"/>
              <a:gd name="connsiteX12" fmla="*/ 3531446 w 4620584"/>
              <a:gd name="connsiteY12" fmla="*/ 1902963 h 1902963"/>
              <a:gd name="connsiteX13" fmla="*/ 2917569 w 4620584"/>
              <a:gd name="connsiteY13" fmla="*/ 1902963 h 1902963"/>
              <a:gd name="connsiteX14" fmla="*/ 2303691 w 4620584"/>
              <a:gd name="connsiteY14" fmla="*/ 1902963 h 1902963"/>
              <a:gd name="connsiteX15" fmla="*/ 1643608 w 4620584"/>
              <a:gd name="connsiteY15" fmla="*/ 1902963 h 1902963"/>
              <a:gd name="connsiteX16" fmla="*/ 983524 w 4620584"/>
              <a:gd name="connsiteY16" fmla="*/ 1902963 h 1902963"/>
              <a:gd name="connsiteX17" fmla="*/ 0 w 4620584"/>
              <a:gd name="connsiteY17" fmla="*/ 1902963 h 1902963"/>
              <a:gd name="connsiteX18" fmla="*/ 0 w 4620584"/>
              <a:gd name="connsiteY18" fmla="*/ 1287672 h 1902963"/>
              <a:gd name="connsiteX19" fmla="*/ 0 w 4620584"/>
              <a:gd name="connsiteY19" fmla="*/ 710440 h 1902963"/>
              <a:gd name="connsiteX20" fmla="*/ 0 w 4620584"/>
              <a:gd name="connsiteY20" fmla="*/ 0 h 19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20584" h="1902963" fill="none" extrusionOk="0">
                <a:moveTo>
                  <a:pt x="0" y="0"/>
                </a:moveTo>
                <a:cubicBezTo>
                  <a:pt x="127996" y="865"/>
                  <a:pt x="400525" y="-22784"/>
                  <a:pt x="613878" y="0"/>
                </a:cubicBezTo>
                <a:cubicBezTo>
                  <a:pt x="827231" y="22784"/>
                  <a:pt x="1091137" y="15406"/>
                  <a:pt x="1227755" y="0"/>
                </a:cubicBezTo>
                <a:cubicBezTo>
                  <a:pt x="1364373" y="-15406"/>
                  <a:pt x="1697571" y="-2210"/>
                  <a:pt x="1841633" y="0"/>
                </a:cubicBezTo>
                <a:cubicBezTo>
                  <a:pt x="1985695" y="2210"/>
                  <a:pt x="2216178" y="16492"/>
                  <a:pt x="2363099" y="0"/>
                </a:cubicBezTo>
                <a:cubicBezTo>
                  <a:pt x="2510020" y="-16492"/>
                  <a:pt x="2754016" y="-22777"/>
                  <a:pt x="2884565" y="0"/>
                </a:cubicBezTo>
                <a:cubicBezTo>
                  <a:pt x="3015114" y="22777"/>
                  <a:pt x="3210852" y="-3063"/>
                  <a:pt x="3406030" y="0"/>
                </a:cubicBezTo>
                <a:cubicBezTo>
                  <a:pt x="3601208" y="3063"/>
                  <a:pt x="4369723" y="32146"/>
                  <a:pt x="4620584" y="0"/>
                </a:cubicBezTo>
                <a:cubicBezTo>
                  <a:pt x="4591899" y="288497"/>
                  <a:pt x="4612309" y="358526"/>
                  <a:pt x="4620584" y="596262"/>
                </a:cubicBezTo>
                <a:cubicBezTo>
                  <a:pt x="4628859" y="833998"/>
                  <a:pt x="4612732" y="1022433"/>
                  <a:pt x="4620584" y="1211553"/>
                </a:cubicBezTo>
                <a:cubicBezTo>
                  <a:pt x="4628436" y="1400673"/>
                  <a:pt x="4637127" y="1558333"/>
                  <a:pt x="4620584" y="1902963"/>
                </a:cubicBezTo>
                <a:cubicBezTo>
                  <a:pt x="4347380" y="1889609"/>
                  <a:pt x="4261410" y="1920559"/>
                  <a:pt x="4052912" y="1902963"/>
                </a:cubicBezTo>
                <a:cubicBezTo>
                  <a:pt x="3844414" y="1885367"/>
                  <a:pt x="3769115" y="1887152"/>
                  <a:pt x="3531446" y="1902963"/>
                </a:cubicBezTo>
                <a:cubicBezTo>
                  <a:pt x="3293777" y="1918774"/>
                  <a:pt x="3211676" y="1915599"/>
                  <a:pt x="2917569" y="1902963"/>
                </a:cubicBezTo>
                <a:cubicBezTo>
                  <a:pt x="2623462" y="1890327"/>
                  <a:pt x="2573409" y="1923291"/>
                  <a:pt x="2303691" y="1902963"/>
                </a:cubicBezTo>
                <a:cubicBezTo>
                  <a:pt x="2033973" y="1882635"/>
                  <a:pt x="1830671" y="1896813"/>
                  <a:pt x="1643608" y="1902963"/>
                </a:cubicBezTo>
                <a:cubicBezTo>
                  <a:pt x="1456545" y="1909113"/>
                  <a:pt x="1312777" y="1913243"/>
                  <a:pt x="983524" y="1902963"/>
                </a:cubicBezTo>
                <a:cubicBezTo>
                  <a:pt x="654271" y="1892683"/>
                  <a:pt x="401729" y="1921057"/>
                  <a:pt x="0" y="1902963"/>
                </a:cubicBezTo>
                <a:cubicBezTo>
                  <a:pt x="-8893" y="1728500"/>
                  <a:pt x="6245" y="1476956"/>
                  <a:pt x="0" y="1287672"/>
                </a:cubicBezTo>
                <a:cubicBezTo>
                  <a:pt x="-6245" y="1098388"/>
                  <a:pt x="9993" y="910578"/>
                  <a:pt x="0" y="710440"/>
                </a:cubicBezTo>
                <a:cubicBezTo>
                  <a:pt x="-9993" y="510302"/>
                  <a:pt x="-4089" y="299881"/>
                  <a:pt x="0" y="0"/>
                </a:cubicBezTo>
                <a:close/>
              </a:path>
              <a:path w="4620584" h="1902963" stroke="0" extrusionOk="0">
                <a:moveTo>
                  <a:pt x="0" y="0"/>
                </a:moveTo>
                <a:cubicBezTo>
                  <a:pt x="265303" y="-28716"/>
                  <a:pt x="467640" y="2089"/>
                  <a:pt x="706289" y="0"/>
                </a:cubicBezTo>
                <a:cubicBezTo>
                  <a:pt x="944938" y="-2089"/>
                  <a:pt x="1116606" y="16433"/>
                  <a:pt x="1227755" y="0"/>
                </a:cubicBezTo>
                <a:cubicBezTo>
                  <a:pt x="1338904" y="-16433"/>
                  <a:pt x="1518934" y="-3824"/>
                  <a:pt x="1749221" y="0"/>
                </a:cubicBezTo>
                <a:cubicBezTo>
                  <a:pt x="1979508" y="3824"/>
                  <a:pt x="2130410" y="19999"/>
                  <a:pt x="2409305" y="0"/>
                </a:cubicBezTo>
                <a:cubicBezTo>
                  <a:pt x="2688200" y="-19999"/>
                  <a:pt x="2745328" y="-26054"/>
                  <a:pt x="2976976" y="0"/>
                </a:cubicBezTo>
                <a:cubicBezTo>
                  <a:pt x="3208624" y="26054"/>
                  <a:pt x="3496591" y="15510"/>
                  <a:pt x="3637060" y="0"/>
                </a:cubicBezTo>
                <a:cubicBezTo>
                  <a:pt x="3777529" y="-15510"/>
                  <a:pt x="4247796" y="-9044"/>
                  <a:pt x="4620584" y="0"/>
                </a:cubicBezTo>
                <a:cubicBezTo>
                  <a:pt x="4616436" y="207181"/>
                  <a:pt x="4623446" y="370275"/>
                  <a:pt x="4620584" y="672380"/>
                </a:cubicBezTo>
                <a:cubicBezTo>
                  <a:pt x="4617722" y="974485"/>
                  <a:pt x="4598991" y="1071905"/>
                  <a:pt x="4620584" y="1268642"/>
                </a:cubicBezTo>
                <a:cubicBezTo>
                  <a:pt x="4642177" y="1465379"/>
                  <a:pt x="4629992" y="1671857"/>
                  <a:pt x="4620584" y="1902963"/>
                </a:cubicBezTo>
                <a:cubicBezTo>
                  <a:pt x="4421553" y="1908557"/>
                  <a:pt x="4137993" y="1906905"/>
                  <a:pt x="4006706" y="1902963"/>
                </a:cubicBezTo>
                <a:cubicBezTo>
                  <a:pt x="3875419" y="1899021"/>
                  <a:pt x="3673435" y="1907264"/>
                  <a:pt x="3485241" y="1902963"/>
                </a:cubicBezTo>
                <a:cubicBezTo>
                  <a:pt x="3297047" y="1898662"/>
                  <a:pt x="3113235" y="1920139"/>
                  <a:pt x="2825157" y="1902963"/>
                </a:cubicBezTo>
                <a:cubicBezTo>
                  <a:pt x="2537079" y="1885787"/>
                  <a:pt x="2398685" y="1895259"/>
                  <a:pt x="2118868" y="1902963"/>
                </a:cubicBezTo>
                <a:cubicBezTo>
                  <a:pt x="1839051" y="1910667"/>
                  <a:pt x="1665820" y="1881443"/>
                  <a:pt x="1458784" y="1902963"/>
                </a:cubicBezTo>
                <a:cubicBezTo>
                  <a:pt x="1251748" y="1924483"/>
                  <a:pt x="1092580" y="1908450"/>
                  <a:pt x="937318" y="1902963"/>
                </a:cubicBezTo>
                <a:cubicBezTo>
                  <a:pt x="782056" y="1897476"/>
                  <a:pt x="193987" y="1947991"/>
                  <a:pt x="0" y="1902963"/>
                </a:cubicBezTo>
                <a:cubicBezTo>
                  <a:pt x="22503" y="1697309"/>
                  <a:pt x="-14504" y="1406418"/>
                  <a:pt x="0" y="1249612"/>
                </a:cubicBezTo>
                <a:cubicBezTo>
                  <a:pt x="14504" y="1092806"/>
                  <a:pt x="2766" y="862920"/>
                  <a:pt x="0" y="615291"/>
                </a:cubicBezTo>
                <a:cubicBezTo>
                  <a:pt x="-2766" y="367662"/>
                  <a:pt x="-8608" y="21689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0307506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bg-BG" sz="4400" dirty="0">
                <a:latin typeface="Comic Sans MS" panose="030F0702030302020204" pitchFamily="66" charset="0"/>
              </a:rPr>
              <a:t>Опазване на околната среда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9F869C5-76AD-FF8F-7F19-EB3FB7B54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927754">
            <a:off x="643467" y="3518704"/>
            <a:ext cx="4620584" cy="2245488"/>
          </a:xfrm>
          <a:custGeom>
            <a:avLst/>
            <a:gdLst>
              <a:gd name="connsiteX0" fmla="*/ 0 w 4620584"/>
              <a:gd name="connsiteY0" fmla="*/ 0 h 2245488"/>
              <a:gd name="connsiteX1" fmla="*/ 752495 w 4620584"/>
              <a:gd name="connsiteY1" fmla="*/ 0 h 2245488"/>
              <a:gd name="connsiteX2" fmla="*/ 1412579 w 4620584"/>
              <a:gd name="connsiteY2" fmla="*/ 0 h 2245488"/>
              <a:gd name="connsiteX3" fmla="*/ 2165074 w 4620584"/>
              <a:gd name="connsiteY3" fmla="*/ 0 h 2245488"/>
              <a:gd name="connsiteX4" fmla="*/ 2686540 w 4620584"/>
              <a:gd name="connsiteY4" fmla="*/ 0 h 2245488"/>
              <a:gd name="connsiteX5" fmla="*/ 3346623 w 4620584"/>
              <a:gd name="connsiteY5" fmla="*/ 0 h 2245488"/>
              <a:gd name="connsiteX6" fmla="*/ 4006706 w 4620584"/>
              <a:gd name="connsiteY6" fmla="*/ 0 h 2245488"/>
              <a:gd name="connsiteX7" fmla="*/ 4620584 w 4620584"/>
              <a:gd name="connsiteY7" fmla="*/ 0 h 2245488"/>
              <a:gd name="connsiteX8" fmla="*/ 4620584 w 4620584"/>
              <a:gd name="connsiteY8" fmla="*/ 606282 h 2245488"/>
              <a:gd name="connsiteX9" fmla="*/ 4620584 w 4620584"/>
              <a:gd name="connsiteY9" fmla="*/ 1190109 h 2245488"/>
              <a:gd name="connsiteX10" fmla="*/ 4620584 w 4620584"/>
              <a:gd name="connsiteY10" fmla="*/ 1684116 h 2245488"/>
              <a:gd name="connsiteX11" fmla="*/ 4620584 w 4620584"/>
              <a:gd name="connsiteY11" fmla="*/ 2245488 h 2245488"/>
              <a:gd name="connsiteX12" fmla="*/ 4099118 w 4620584"/>
              <a:gd name="connsiteY12" fmla="*/ 2245488 h 2245488"/>
              <a:gd name="connsiteX13" fmla="*/ 3485241 w 4620584"/>
              <a:gd name="connsiteY13" fmla="*/ 2245488 h 2245488"/>
              <a:gd name="connsiteX14" fmla="*/ 2825157 w 4620584"/>
              <a:gd name="connsiteY14" fmla="*/ 2245488 h 2245488"/>
              <a:gd name="connsiteX15" fmla="*/ 2165074 w 4620584"/>
              <a:gd name="connsiteY15" fmla="*/ 2245488 h 2245488"/>
              <a:gd name="connsiteX16" fmla="*/ 1458784 w 4620584"/>
              <a:gd name="connsiteY16" fmla="*/ 2245488 h 2245488"/>
              <a:gd name="connsiteX17" fmla="*/ 798701 w 4620584"/>
              <a:gd name="connsiteY17" fmla="*/ 2245488 h 2245488"/>
              <a:gd name="connsiteX18" fmla="*/ 0 w 4620584"/>
              <a:gd name="connsiteY18" fmla="*/ 2245488 h 2245488"/>
              <a:gd name="connsiteX19" fmla="*/ 0 w 4620584"/>
              <a:gd name="connsiteY19" fmla="*/ 1661661 h 2245488"/>
              <a:gd name="connsiteX20" fmla="*/ 0 w 4620584"/>
              <a:gd name="connsiteY20" fmla="*/ 1100289 h 2245488"/>
              <a:gd name="connsiteX21" fmla="*/ 0 w 4620584"/>
              <a:gd name="connsiteY21" fmla="*/ 516462 h 2245488"/>
              <a:gd name="connsiteX22" fmla="*/ 0 w 4620584"/>
              <a:gd name="connsiteY22" fmla="*/ 0 h 22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20584" h="2245488" extrusionOk="0">
                <a:moveTo>
                  <a:pt x="0" y="0"/>
                </a:moveTo>
                <a:cubicBezTo>
                  <a:pt x="257866" y="-33981"/>
                  <a:pt x="455250" y="23876"/>
                  <a:pt x="752495" y="0"/>
                </a:cubicBezTo>
                <a:cubicBezTo>
                  <a:pt x="1049741" y="-23876"/>
                  <a:pt x="1117026" y="-1676"/>
                  <a:pt x="1412579" y="0"/>
                </a:cubicBezTo>
                <a:cubicBezTo>
                  <a:pt x="1708132" y="1676"/>
                  <a:pt x="1904015" y="30694"/>
                  <a:pt x="2165074" y="0"/>
                </a:cubicBezTo>
                <a:cubicBezTo>
                  <a:pt x="2426134" y="-30694"/>
                  <a:pt x="2481563" y="-19695"/>
                  <a:pt x="2686540" y="0"/>
                </a:cubicBezTo>
                <a:cubicBezTo>
                  <a:pt x="2891517" y="19695"/>
                  <a:pt x="3207692" y="4304"/>
                  <a:pt x="3346623" y="0"/>
                </a:cubicBezTo>
                <a:cubicBezTo>
                  <a:pt x="3485554" y="-4304"/>
                  <a:pt x="3823161" y="9588"/>
                  <a:pt x="4006706" y="0"/>
                </a:cubicBezTo>
                <a:cubicBezTo>
                  <a:pt x="4190251" y="-9588"/>
                  <a:pt x="4364546" y="-24415"/>
                  <a:pt x="4620584" y="0"/>
                </a:cubicBezTo>
                <a:cubicBezTo>
                  <a:pt x="4638180" y="269839"/>
                  <a:pt x="4643764" y="391967"/>
                  <a:pt x="4620584" y="606282"/>
                </a:cubicBezTo>
                <a:cubicBezTo>
                  <a:pt x="4597404" y="820597"/>
                  <a:pt x="4627683" y="1059881"/>
                  <a:pt x="4620584" y="1190109"/>
                </a:cubicBezTo>
                <a:cubicBezTo>
                  <a:pt x="4613485" y="1320337"/>
                  <a:pt x="4609717" y="1524887"/>
                  <a:pt x="4620584" y="1684116"/>
                </a:cubicBezTo>
                <a:cubicBezTo>
                  <a:pt x="4631451" y="1843345"/>
                  <a:pt x="4624468" y="2113393"/>
                  <a:pt x="4620584" y="2245488"/>
                </a:cubicBezTo>
                <a:cubicBezTo>
                  <a:pt x="4360479" y="2263425"/>
                  <a:pt x="4309523" y="2239544"/>
                  <a:pt x="4099118" y="2245488"/>
                </a:cubicBezTo>
                <a:cubicBezTo>
                  <a:pt x="3888713" y="2251432"/>
                  <a:pt x="3773320" y="2237182"/>
                  <a:pt x="3485241" y="2245488"/>
                </a:cubicBezTo>
                <a:cubicBezTo>
                  <a:pt x="3197162" y="2253794"/>
                  <a:pt x="3037570" y="2223562"/>
                  <a:pt x="2825157" y="2245488"/>
                </a:cubicBezTo>
                <a:cubicBezTo>
                  <a:pt x="2612744" y="2267414"/>
                  <a:pt x="2449915" y="2271807"/>
                  <a:pt x="2165074" y="2245488"/>
                </a:cubicBezTo>
                <a:cubicBezTo>
                  <a:pt x="1880233" y="2219169"/>
                  <a:pt x="1734249" y="2254768"/>
                  <a:pt x="1458784" y="2245488"/>
                </a:cubicBezTo>
                <a:cubicBezTo>
                  <a:pt x="1183319" y="2236209"/>
                  <a:pt x="1116956" y="2255946"/>
                  <a:pt x="798701" y="2245488"/>
                </a:cubicBezTo>
                <a:cubicBezTo>
                  <a:pt x="480446" y="2235030"/>
                  <a:pt x="370568" y="2223844"/>
                  <a:pt x="0" y="2245488"/>
                </a:cubicBezTo>
                <a:cubicBezTo>
                  <a:pt x="12100" y="1995777"/>
                  <a:pt x="22851" y="1783995"/>
                  <a:pt x="0" y="1661661"/>
                </a:cubicBezTo>
                <a:cubicBezTo>
                  <a:pt x="-22851" y="1539327"/>
                  <a:pt x="1383" y="1372778"/>
                  <a:pt x="0" y="1100289"/>
                </a:cubicBezTo>
                <a:cubicBezTo>
                  <a:pt x="-1383" y="827800"/>
                  <a:pt x="-102" y="687640"/>
                  <a:pt x="0" y="516462"/>
                </a:cubicBezTo>
                <a:cubicBezTo>
                  <a:pt x="102" y="345284"/>
                  <a:pt x="-14885" y="25419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9540936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Може ли </a:t>
            </a:r>
            <a:r>
              <a:rPr lang="bg-BG" sz="3200" dirty="0">
                <a:latin typeface="Comic Sans MS" panose="030F0702030302020204" pitchFamily="66" charset="0"/>
              </a:rPr>
              <a:t>и </a:t>
            </a:r>
            <a:r>
              <a:rPr lang="bg-BG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как</a:t>
            </a:r>
            <a:r>
              <a:rPr lang="bg-BG" sz="3200" dirty="0">
                <a:latin typeface="Comic Sans MS" panose="030F0702030302020204" pitchFamily="66" charset="0"/>
              </a:rPr>
              <a:t> един третокласник се грижи за чистотата на околната среда?</a:t>
            </a:r>
          </a:p>
        </p:txBody>
      </p:sp>
      <p:pic>
        <p:nvPicPr>
          <p:cNvPr id="5" name="Картина 4" descr="Картина, която съдържа календар&#10;&#10;Описанието е генерирано автоматично">
            <a:extLst>
              <a:ext uri="{FF2B5EF4-FFF2-40B4-BE49-F238E27FC236}">
                <a16:creationId xmlns:a16="http://schemas.microsoft.com/office/drawing/2014/main" id="{31AC78AD-1C01-A848-CAFA-D55B7A5E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 r="-3" b="-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496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F3BB433E-06F9-8B40-4288-372DE9961919}"/>
              </a:ext>
            </a:extLst>
          </p:cNvPr>
          <p:cNvSpPr txBox="1"/>
          <p:nvPr/>
        </p:nvSpPr>
        <p:spPr>
          <a:xfrm>
            <a:off x="902825" y="844952"/>
            <a:ext cx="109227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Околна среда </a:t>
            </a:r>
            <a:r>
              <a:rPr lang="bg-BG" sz="2400" dirty="0"/>
              <a:t>– всичко, което ни заобикаля и оказва влияние върху нашия живот.</a:t>
            </a:r>
          </a:p>
        </p:txBody>
      </p:sp>
      <p:pic>
        <p:nvPicPr>
          <p:cNvPr id="6" name="Картина 5" descr="Картина, която съдържа трева, на открито, природа, град&#10;&#10;Описанието е генерирано автоматично">
            <a:extLst>
              <a:ext uri="{FF2B5EF4-FFF2-40B4-BE49-F238E27FC236}">
                <a16:creationId xmlns:a16="http://schemas.microsoft.com/office/drawing/2014/main" id="{6198AD21-A790-FEAF-4A5F-3C115FCB2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18" y="4224759"/>
            <a:ext cx="3521877" cy="1985058"/>
          </a:xfrm>
          <a:prstGeom prst="rect">
            <a:avLst/>
          </a:prstGeom>
        </p:spPr>
      </p:pic>
      <p:pic>
        <p:nvPicPr>
          <p:cNvPr id="8" name="Картина 7" descr="Картина, която съдържа дърво, трева, на открито, поле&#10;&#10;Описанието е генерирано автоматично">
            <a:extLst>
              <a:ext uri="{FF2B5EF4-FFF2-40B4-BE49-F238E27FC236}">
                <a16:creationId xmlns:a16="http://schemas.microsoft.com/office/drawing/2014/main" id="{95DB2525-E06D-5490-535A-BBDD2E669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573840"/>
            <a:ext cx="4353742" cy="2345822"/>
          </a:xfrm>
          <a:prstGeom prst="rect">
            <a:avLst/>
          </a:prstGeom>
        </p:spPr>
      </p:pic>
      <p:pic>
        <p:nvPicPr>
          <p:cNvPr id="10" name="Картина 9" descr="Картина, която съдържа текст, залез&#10;&#10;Описанието е генерирано автоматично">
            <a:extLst>
              <a:ext uri="{FF2B5EF4-FFF2-40B4-BE49-F238E27FC236}">
                <a16:creationId xmlns:a16="http://schemas.microsoft.com/office/drawing/2014/main" id="{A3B2713B-7B37-6256-B281-035BD1CC5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224759"/>
            <a:ext cx="3898900" cy="21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8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нлайн мултимедия 1" title="Замърсяване на водата и въздуха - Човекът и природата 3 клас | academico">
            <a:hlinkClick r:id="" action="ppaction://media"/>
            <a:extLst>
              <a:ext uri="{FF2B5EF4-FFF2-40B4-BE49-F238E27FC236}">
                <a16:creationId xmlns:a16="http://schemas.microsoft.com/office/drawing/2014/main" id="{8637C679-0D2B-3F1B-5CD1-825ADE6B11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3685" y="1262837"/>
            <a:ext cx="8909366" cy="50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AF4D3CD-66E4-1914-A790-489ED340AE96}"/>
              </a:ext>
            </a:extLst>
          </p:cNvPr>
          <p:cNvSpPr txBox="1"/>
          <p:nvPr/>
        </p:nvSpPr>
        <p:spPr>
          <a:xfrm>
            <a:off x="821803" y="752354"/>
            <a:ext cx="110197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2400" dirty="0"/>
              <a:t>Разкажете с пример от вашия опит, ставали ли сте свидетели на замърсено място, </a:t>
            </a:r>
          </a:p>
          <a:p>
            <a:r>
              <a:rPr lang="bg-BG" sz="2400" dirty="0"/>
              <a:t>район, град…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FF701EB3-CCDA-EA7D-0EC7-2A092108CB43}"/>
              </a:ext>
            </a:extLst>
          </p:cNvPr>
          <p:cNvSpPr txBox="1"/>
          <p:nvPr/>
        </p:nvSpPr>
        <p:spPr>
          <a:xfrm>
            <a:off x="868101" y="2361235"/>
            <a:ext cx="695735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2400" dirty="0"/>
              <a:t>Как във вашето семейство изхвърляте отпадъците?</a:t>
            </a:r>
          </a:p>
          <a:p>
            <a:pPr algn="r"/>
            <a:endParaRPr lang="bg-BG" dirty="0"/>
          </a:p>
        </p:txBody>
      </p:sp>
      <p:pic>
        <p:nvPicPr>
          <p:cNvPr id="6" name="Картина 5" descr="Картина, която съдържа диаграма&#10;&#10;Описанието е генерирано автоматично">
            <a:extLst>
              <a:ext uri="{FF2B5EF4-FFF2-40B4-BE49-F238E27FC236}">
                <a16:creationId xmlns:a16="http://schemas.microsoft.com/office/drawing/2014/main" id="{C039E2D3-931A-7F00-F277-7C4588E1D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2168" r="2874" b="2168"/>
          <a:stretch/>
        </p:blipFill>
        <p:spPr>
          <a:xfrm>
            <a:off x="5162309" y="3429000"/>
            <a:ext cx="6424599" cy="29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5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7B8DFB21-75DF-9E11-6CC2-91D90AA48692}"/>
              </a:ext>
            </a:extLst>
          </p:cNvPr>
          <p:cNvSpPr txBox="1"/>
          <p:nvPr/>
        </p:nvSpPr>
        <p:spPr>
          <a:xfrm>
            <a:off x="763930" y="775504"/>
            <a:ext cx="112037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Какви </a:t>
            </a:r>
            <a:r>
              <a:rPr lang="bg-BG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организми</a:t>
            </a:r>
            <a:r>
              <a:rPr lang="bg-BG" sz="2400" dirty="0">
                <a:latin typeface="Comic Sans MS" panose="030F0702030302020204" pitchFamily="66" charset="0"/>
              </a:rPr>
              <a:t> живеят в средата, която те заобикаля?</a:t>
            </a:r>
          </a:p>
          <a:p>
            <a:endParaRPr lang="bg-BG" sz="2400" dirty="0">
              <a:latin typeface="Comic Sans MS" panose="030F0702030302020204" pitchFamily="66" charset="0"/>
            </a:endParaRPr>
          </a:p>
          <a:p>
            <a:r>
              <a:rPr lang="bg-BG" sz="2400" dirty="0">
                <a:latin typeface="Comic Sans MS" panose="030F0702030302020204" pitchFamily="66" charset="0"/>
              </a:rPr>
              <a:t>Забелязал ли си тези организми, които познаваш, да понасят </a:t>
            </a:r>
          </a:p>
          <a:p>
            <a:r>
              <a:rPr lang="bg-BG" sz="2400" dirty="0">
                <a:latin typeface="Comic Sans MS" panose="030F0702030302020204" pitchFamily="66" charset="0"/>
              </a:rPr>
              <a:t>някакви </a:t>
            </a:r>
            <a:r>
              <a:rPr lang="bg-BG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щети</a:t>
            </a:r>
            <a:r>
              <a:rPr lang="bg-BG" sz="2400" dirty="0">
                <a:latin typeface="Comic Sans MS" panose="030F0702030302020204" pitchFamily="66" charset="0"/>
              </a:rPr>
              <a:t> от човешката дейност?</a:t>
            </a:r>
          </a:p>
          <a:p>
            <a:endParaRPr lang="bg-BG" sz="2400" dirty="0">
              <a:latin typeface="Comic Sans MS" panose="030F0702030302020204" pitchFamily="66" charset="0"/>
            </a:endParaRPr>
          </a:p>
          <a:p>
            <a:r>
              <a:rPr lang="bg-BG" sz="2400" dirty="0">
                <a:latin typeface="Comic Sans MS" panose="030F0702030302020204" pitchFamily="66" charset="0"/>
              </a:rPr>
              <a:t>Какви </a:t>
            </a:r>
            <a:r>
              <a:rPr lang="bg-BG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климатични промени </a:t>
            </a:r>
            <a:r>
              <a:rPr lang="bg-BG" sz="2400" dirty="0">
                <a:latin typeface="Comic Sans MS" panose="030F0702030302020204" pitchFamily="66" charset="0"/>
              </a:rPr>
              <a:t>виждаме/усещаме през последните години?</a:t>
            </a:r>
          </a:p>
          <a:p>
            <a:endParaRPr lang="bg-BG" sz="2400" dirty="0">
              <a:latin typeface="Comic Sans MS" panose="030F0702030302020204" pitchFamily="66" charset="0"/>
            </a:endParaRPr>
          </a:p>
          <a:p>
            <a:endParaRPr lang="bg-BG" sz="2400" dirty="0">
              <a:latin typeface="Comic Sans MS" panose="030F0702030302020204" pitchFamily="66" charset="0"/>
            </a:endParaRPr>
          </a:p>
          <a:p>
            <a:endParaRPr lang="bg-BG" sz="2400" dirty="0">
              <a:latin typeface="Comic Sans MS" panose="030F0702030302020204" pitchFamily="66" charset="0"/>
            </a:endParaRPr>
          </a:p>
          <a:p>
            <a:endParaRPr lang="bg-BG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7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нлайн мултимедия 1" title="Видеоурок на тема &quot;Околна среда&quot;: TimeHeroes + Уча.се">
            <a:hlinkClick r:id="" action="ppaction://media"/>
            <a:extLst>
              <a:ext uri="{FF2B5EF4-FFF2-40B4-BE49-F238E27FC236}">
                <a16:creationId xmlns:a16="http://schemas.microsoft.com/office/drawing/2014/main" id="{27623342-B53B-A802-24F4-1A60067E68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9823" y="1063810"/>
            <a:ext cx="8442179" cy="47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CF8B658E-13AA-5589-D124-A7B45C6A8EFF}"/>
              </a:ext>
            </a:extLst>
          </p:cNvPr>
          <p:cNvSpPr txBox="1"/>
          <p:nvPr/>
        </p:nvSpPr>
        <p:spPr>
          <a:xfrm>
            <a:off x="671331" y="393539"/>
            <a:ext cx="522149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sz="3200" dirty="0"/>
              <a:t>Какво можем да направим!?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B8F189B6-F5F2-7C7B-43D3-DDBEF4A96161}"/>
              </a:ext>
            </a:extLst>
          </p:cNvPr>
          <p:cNvSpPr txBox="1"/>
          <p:nvPr/>
        </p:nvSpPr>
        <p:spPr>
          <a:xfrm>
            <a:off x="7789761" y="208873"/>
            <a:ext cx="417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Замърсяване</a:t>
            </a:r>
            <a:r>
              <a:rPr lang="ru-R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на </a:t>
            </a:r>
            <a:r>
              <a:rPr lang="ru-RU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въздуха</a:t>
            </a:r>
            <a:r>
              <a:rPr lang="ru-R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 </a:t>
            </a:r>
            <a:r>
              <a:rPr lang="ru-RU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реално</a:t>
            </a:r>
            <a:r>
              <a:rPr lang="ru-R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време</a:t>
            </a:r>
            <a:endParaRPr lang="bg-BG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66F631A7-C292-9BDF-A070-D215BEF53051}"/>
              </a:ext>
            </a:extLst>
          </p:cNvPr>
          <p:cNvSpPr txBox="1"/>
          <p:nvPr/>
        </p:nvSpPr>
        <p:spPr>
          <a:xfrm>
            <a:off x="1412111" y="1215342"/>
            <a:ext cx="319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Записваме тук предложенията</a:t>
            </a:r>
          </a:p>
        </p:txBody>
      </p:sp>
    </p:spTree>
    <p:extLst>
      <p:ext uri="{BB962C8B-B14F-4D97-AF65-F5344CB8AC3E}">
        <p14:creationId xmlns:p14="http://schemas.microsoft.com/office/powerpoint/2010/main" val="403598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залез&#10;&#10;Описанието е генерирано автоматично">
            <a:extLst>
              <a:ext uri="{FF2B5EF4-FFF2-40B4-BE49-F238E27FC236}">
                <a16:creationId xmlns:a16="http://schemas.microsoft.com/office/drawing/2014/main" id="{8A2AB388-3470-36A4-F093-DA3CC150D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66" y="457200"/>
            <a:ext cx="4538133" cy="255270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19581D2-3DAF-342D-1E01-2D701A716B27}"/>
              </a:ext>
            </a:extLst>
          </p:cNvPr>
          <p:cNvSpPr txBox="1"/>
          <p:nvPr/>
        </p:nvSpPr>
        <p:spPr>
          <a:xfrm>
            <a:off x="1180618" y="902825"/>
            <a:ext cx="39747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Домашна работа:</a:t>
            </a:r>
          </a:p>
          <a:p>
            <a:endParaRPr lang="bg-BG" sz="2800" dirty="0"/>
          </a:p>
          <a:p>
            <a:r>
              <a:rPr lang="bg-BG" sz="2800"/>
              <a:t>Попълни работния лист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593857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116</Words>
  <Application>Microsoft Office PowerPoint</Application>
  <PresentationFormat>Широк екран</PresentationFormat>
  <Paragraphs>20</Paragraphs>
  <Slides>9</Slides>
  <Notes>0</Notes>
  <HiddenSlides>0</HiddenSlides>
  <MMClips>3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на Office</vt:lpstr>
      <vt:lpstr>Презентация на PowerPoint</vt:lpstr>
      <vt:lpstr>Опазване на околната среда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Опазване на околната среда</dc:title>
  <dc:creator>tatiana dimitrova</dc:creator>
  <cp:lastModifiedBy>tatiana dimitrova</cp:lastModifiedBy>
  <cp:revision>13</cp:revision>
  <dcterms:created xsi:type="dcterms:W3CDTF">2023-03-29T12:03:18Z</dcterms:created>
  <dcterms:modified xsi:type="dcterms:W3CDTF">2023-04-02T07:04:31Z</dcterms:modified>
</cp:coreProperties>
</file>