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59" r:id="rId5"/>
    <p:sldId id="257" r:id="rId6"/>
    <p:sldId id="260" r:id="rId7"/>
    <p:sldId id="261" r:id="rId8"/>
    <p:sldId id="263" r:id="rId9"/>
    <p:sldId id="266" r:id="rId10"/>
    <p:sldId id="267" r:id="rId11"/>
    <p:sldId id="264" r:id="rId12"/>
    <p:sldId id="265" r:id="rId13"/>
    <p:sldId id="268" r:id="rId14"/>
    <p:sldId id="269" r:id="rId15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5/18/2023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29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5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4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9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4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9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96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2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5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5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5/18/2023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056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D3F20AFC-BB03-4237-8883-1B3F34F93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C0CE8E7-1B0F-4CFF-BFE7-0F5D27BE5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E60CE99-B506-2F58-BDE5-3C06491EA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39" y="3284185"/>
            <a:ext cx="7315200" cy="1800013"/>
          </a:xfrm>
          <a:custGeom>
            <a:avLst/>
            <a:gdLst>
              <a:gd name="connsiteX0" fmla="*/ 0 w 7315200"/>
              <a:gd name="connsiteY0" fmla="*/ 0 h 1800013"/>
              <a:gd name="connsiteX1" fmla="*/ 518714 w 7315200"/>
              <a:gd name="connsiteY1" fmla="*/ 0 h 1800013"/>
              <a:gd name="connsiteX2" fmla="*/ 1256884 w 7315200"/>
              <a:gd name="connsiteY2" fmla="*/ 0 h 1800013"/>
              <a:gd name="connsiteX3" fmla="*/ 2068207 w 7315200"/>
              <a:gd name="connsiteY3" fmla="*/ 0 h 1800013"/>
              <a:gd name="connsiteX4" fmla="*/ 2733225 w 7315200"/>
              <a:gd name="connsiteY4" fmla="*/ 0 h 1800013"/>
              <a:gd name="connsiteX5" fmla="*/ 3398243 w 7315200"/>
              <a:gd name="connsiteY5" fmla="*/ 0 h 1800013"/>
              <a:gd name="connsiteX6" fmla="*/ 3916957 w 7315200"/>
              <a:gd name="connsiteY6" fmla="*/ 0 h 1800013"/>
              <a:gd name="connsiteX7" fmla="*/ 4581975 w 7315200"/>
              <a:gd name="connsiteY7" fmla="*/ 0 h 1800013"/>
              <a:gd name="connsiteX8" fmla="*/ 5027537 w 7315200"/>
              <a:gd name="connsiteY8" fmla="*/ 0 h 1800013"/>
              <a:gd name="connsiteX9" fmla="*/ 5546252 w 7315200"/>
              <a:gd name="connsiteY9" fmla="*/ 0 h 1800013"/>
              <a:gd name="connsiteX10" fmla="*/ 6064966 w 7315200"/>
              <a:gd name="connsiteY10" fmla="*/ 0 h 1800013"/>
              <a:gd name="connsiteX11" fmla="*/ 7315200 w 7315200"/>
              <a:gd name="connsiteY11" fmla="*/ 0 h 1800013"/>
              <a:gd name="connsiteX12" fmla="*/ 7315200 w 7315200"/>
              <a:gd name="connsiteY12" fmla="*/ 564004 h 1800013"/>
              <a:gd name="connsiteX13" fmla="*/ 7315200 w 7315200"/>
              <a:gd name="connsiteY13" fmla="*/ 1200009 h 1800013"/>
              <a:gd name="connsiteX14" fmla="*/ 7315200 w 7315200"/>
              <a:gd name="connsiteY14" fmla="*/ 1800013 h 1800013"/>
              <a:gd name="connsiteX15" fmla="*/ 6650182 w 7315200"/>
              <a:gd name="connsiteY15" fmla="*/ 1800013 h 1800013"/>
              <a:gd name="connsiteX16" fmla="*/ 6131468 w 7315200"/>
              <a:gd name="connsiteY16" fmla="*/ 1800013 h 1800013"/>
              <a:gd name="connsiteX17" fmla="*/ 5612753 w 7315200"/>
              <a:gd name="connsiteY17" fmla="*/ 1800013 h 1800013"/>
              <a:gd name="connsiteX18" fmla="*/ 4947735 w 7315200"/>
              <a:gd name="connsiteY18" fmla="*/ 1800013 h 1800013"/>
              <a:gd name="connsiteX19" fmla="*/ 4209565 w 7315200"/>
              <a:gd name="connsiteY19" fmla="*/ 1800013 h 1800013"/>
              <a:gd name="connsiteX20" fmla="*/ 3617699 w 7315200"/>
              <a:gd name="connsiteY20" fmla="*/ 1800013 h 1800013"/>
              <a:gd name="connsiteX21" fmla="*/ 3025833 w 7315200"/>
              <a:gd name="connsiteY21" fmla="*/ 1800013 h 1800013"/>
              <a:gd name="connsiteX22" fmla="*/ 2360815 w 7315200"/>
              <a:gd name="connsiteY22" fmla="*/ 1800013 h 1800013"/>
              <a:gd name="connsiteX23" fmla="*/ 1768948 w 7315200"/>
              <a:gd name="connsiteY23" fmla="*/ 1800013 h 1800013"/>
              <a:gd name="connsiteX24" fmla="*/ 1323386 w 7315200"/>
              <a:gd name="connsiteY24" fmla="*/ 1800013 h 1800013"/>
              <a:gd name="connsiteX25" fmla="*/ 0 w 7315200"/>
              <a:gd name="connsiteY25" fmla="*/ 1800013 h 1800013"/>
              <a:gd name="connsiteX26" fmla="*/ 0 w 7315200"/>
              <a:gd name="connsiteY26" fmla="*/ 1182009 h 1800013"/>
              <a:gd name="connsiteX27" fmla="*/ 0 w 7315200"/>
              <a:gd name="connsiteY27" fmla="*/ 600004 h 1800013"/>
              <a:gd name="connsiteX28" fmla="*/ 0 w 7315200"/>
              <a:gd name="connsiteY28" fmla="*/ 0 h 180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315200" h="1800013" fill="none" extrusionOk="0">
                <a:moveTo>
                  <a:pt x="0" y="0"/>
                </a:moveTo>
                <a:cubicBezTo>
                  <a:pt x="200192" y="-10680"/>
                  <a:pt x="350069" y="-17881"/>
                  <a:pt x="518714" y="0"/>
                </a:cubicBezTo>
                <a:cubicBezTo>
                  <a:pt x="687359" y="17881"/>
                  <a:pt x="948389" y="12492"/>
                  <a:pt x="1256884" y="0"/>
                </a:cubicBezTo>
                <a:cubicBezTo>
                  <a:pt x="1565379" y="-12492"/>
                  <a:pt x="1732016" y="-13126"/>
                  <a:pt x="2068207" y="0"/>
                </a:cubicBezTo>
                <a:cubicBezTo>
                  <a:pt x="2404398" y="13126"/>
                  <a:pt x="2571762" y="19803"/>
                  <a:pt x="2733225" y="0"/>
                </a:cubicBezTo>
                <a:cubicBezTo>
                  <a:pt x="2894688" y="-19803"/>
                  <a:pt x="3208939" y="-26286"/>
                  <a:pt x="3398243" y="0"/>
                </a:cubicBezTo>
                <a:cubicBezTo>
                  <a:pt x="3587547" y="26286"/>
                  <a:pt x="3677025" y="-20040"/>
                  <a:pt x="3916957" y="0"/>
                </a:cubicBezTo>
                <a:cubicBezTo>
                  <a:pt x="4156889" y="20040"/>
                  <a:pt x="4397128" y="10562"/>
                  <a:pt x="4581975" y="0"/>
                </a:cubicBezTo>
                <a:cubicBezTo>
                  <a:pt x="4766822" y="-10562"/>
                  <a:pt x="4815534" y="14207"/>
                  <a:pt x="5027537" y="0"/>
                </a:cubicBezTo>
                <a:cubicBezTo>
                  <a:pt x="5239540" y="-14207"/>
                  <a:pt x="5369725" y="23096"/>
                  <a:pt x="5546252" y="0"/>
                </a:cubicBezTo>
                <a:cubicBezTo>
                  <a:pt x="5722780" y="-23096"/>
                  <a:pt x="5920734" y="2254"/>
                  <a:pt x="6064966" y="0"/>
                </a:cubicBezTo>
                <a:cubicBezTo>
                  <a:pt x="6209198" y="-2254"/>
                  <a:pt x="6988395" y="-41664"/>
                  <a:pt x="7315200" y="0"/>
                </a:cubicBezTo>
                <a:cubicBezTo>
                  <a:pt x="7328211" y="123460"/>
                  <a:pt x="7312287" y="307242"/>
                  <a:pt x="7315200" y="564004"/>
                </a:cubicBezTo>
                <a:cubicBezTo>
                  <a:pt x="7318113" y="820766"/>
                  <a:pt x="7290369" y="1055902"/>
                  <a:pt x="7315200" y="1200009"/>
                </a:cubicBezTo>
                <a:cubicBezTo>
                  <a:pt x="7340031" y="1344117"/>
                  <a:pt x="7317161" y="1552726"/>
                  <a:pt x="7315200" y="1800013"/>
                </a:cubicBezTo>
                <a:cubicBezTo>
                  <a:pt x="7055545" y="1793737"/>
                  <a:pt x="6938254" y="1819202"/>
                  <a:pt x="6650182" y="1800013"/>
                </a:cubicBezTo>
                <a:cubicBezTo>
                  <a:pt x="6362110" y="1780824"/>
                  <a:pt x="6243207" y="1798200"/>
                  <a:pt x="6131468" y="1800013"/>
                </a:cubicBezTo>
                <a:cubicBezTo>
                  <a:pt x="6019729" y="1801826"/>
                  <a:pt x="5813028" y="1787631"/>
                  <a:pt x="5612753" y="1800013"/>
                </a:cubicBezTo>
                <a:cubicBezTo>
                  <a:pt x="5412479" y="1812395"/>
                  <a:pt x="5110424" y="1785693"/>
                  <a:pt x="4947735" y="1800013"/>
                </a:cubicBezTo>
                <a:cubicBezTo>
                  <a:pt x="4785046" y="1814333"/>
                  <a:pt x="4383966" y="1772647"/>
                  <a:pt x="4209565" y="1800013"/>
                </a:cubicBezTo>
                <a:cubicBezTo>
                  <a:pt x="4035164" y="1827380"/>
                  <a:pt x="3879532" y="1798739"/>
                  <a:pt x="3617699" y="1800013"/>
                </a:cubicBezTo>
                <a:cubicBezTo>
                  <a:pt x="3355866" y="1801287"/>
                  <a:pt x="3252502" y="1812428"/>
                  <a:pt x="3025833" y="1800013"/>
                </a:cubicBezTo>
                <a:cubicBezTo>
                  <a:pt x="2799164" y="1787598"/>
                  <a:pt x="2565852" y="1790008"/>
                  <a:pt x="2360815" y="1800013"/>
                </a:cubicBezTo>
                <a:cubicBezTo>
                  <a:pt x="2155778" y="1810018"/>
                  <a:pt x="1983516" y="1819451"/>
                  <a:pt x="1768948" y="1800013"/>
                </a:cubicBezTo>
                <a:cubicBezTo>
                  <a:pt x="1554380" y="1780575"/>
                  <a:pt x="1416177" y="1782472"/>
                  <a:pt x="1323386" y="1800013"/>
                </a:cubicBezTo>
                <a:cubicBezTo>
                  <a:pt x="1230595" y="1817554"/>
                  <a:pt x="556696" y="1826149"/>
                  <a:pt x="0" y="1800013"/>
                </a:cubicBezTo>
                <a:cubicBezTo>
                  <a:pt x="19986" y="1627104"/>
                  <a:pt x="-13373" y="1486699"/>
                  <a:pt x="0" y="1182009"/>
                </a:cubicBezTo>
                <a:cubicBezTo>
                  <a:pt x="13373" y="877319"/>
                  <a:pt x="17582" y="860985"/>
                  <a:pt x="0" y="600004"/>
                </a:cubicBezTo>
                <a:cubicBezTo>
                  <a:pt x="-17582" y="339023"/>
                  <a:pt x="13935" y="134886"/>
                  <a:pt x="0" y="0"/>
                </a:cubicBezTo>
                <a:close/>
              </a:path>
              <a:path w="7315200" h="1800013" stroke="0" extrusionOk="0">
                <a:moveTo>
                  <a:pt x="0" y="0"/>
                </a:moveTo>
                <a:cubicBezTo>
                  <a:pt x="140746" y="-21218"/>
                  <a:pt x="325625" y="16835"/>
                  <a:pt x="445562" y="0"/>
                </a:cubicBezTo>
                <a:cubicBezTo>
                  <a:pt x="565499" y="-16835"/>
                  <a:pt x="838443" y="9721"/>
                  <a:pt x="964276" y="0"/>
                </a:cubicBezTo>
                <a:cubicBezTo>
                  <a:pt x="1090109" y="-9721"/>
                  <a:pt x="1216352" y="-17621"/>
                  <a:pt x="1409839" y="0"/>
                </a:cubicBezTo>
                <a:cubicBezTo>
                  <a:pt x="1603326" y="17621"/>
                  <a:pt x="1869479" y="31615"/>
                  <a:pt x="2074857" y="0"/>
                </a:cubicBezTo>
                <a:cubicBezTo>
                  <a:pt x="2280235" y="-31615"/>
                  <a:pt x="2596192" y="7271"/>
                  <a:pt x="2813027" y="0"/>
                </a:cubicBezTo>
                <a:cubicBezTo>
                  <a:pt x="3029862" y="-7271"/>
                  <a:pt x="3157398" y="19842"/>
                  <a:pt x="3404893" y="0"/>
                </a:cubicBezTo>
                <a:cubicBezTo>
                  <a:pt x="3652388" y="-19842"/>
                  <a:pt x="4026275" y="-25708"/>
                  <a:pt x="4216215" y="0"/>
                </a:cubicBezTo>
                <a:cubicBezTo>
                  <a:pt x="4406155" y="25708"/>
                  <a:pt x="4666424" y="-10331"/>
                  <a:pt x="4881233" y="0"/>
                </a:cubicBezTo>
                <a:cubicBezTo>
                  <a:pt x="5096042" y="10331"/>
                  <a:pt x="5110760" y="22232"/>
                  <a:pt x="5326796" y="0"/>
                </a:cubicBezTo>
                <a:cubicBezTo>
                  <a:pt x="5542832" y="-22232"/>
                  <a:pt x="5856824" y="25955"/>
                  <a:pt x="6064966" y="0"/>
                </a:cubicBezTo>
                <a:cubicBezTo>
                  <a:pt x="6273108" y="-25955"/>
                  <a:pt x="6510052" y="-670"/>
                  <a:pt x="6729984" y="0"/>
                </a:cubicBezTo>
                <a:cubicBezTo>
                  <a:pt x="6949916" y="670"/>
                  <a:pt x="7162261" y="6806"/>
                  <a:pt x="7315200" y="0"/>
                </a:cubicBezTo>
                <a:cubicBezTo>
                  <a:pt x="7323755" y="208836"/>
                  <a:pt x="7335072" y="447356"/>
                  <a:pt x="7315200" y="582004"/>
                </a:cubicBezTo>
                <a:cubicBezTo>
                  <a:pt x="7295328" y="716652"/>
                  <a:pt x="7292767" y="985195"/>
                  <a:pt x="7315200" y="1146008"/>
                </a:cubicBezTo>
                <a:cubicBezTo>
                  <a:pt x="7337633" y="1306821"/>
                  <a:pt x="7314572" y="1523332"/>
                  <a:pt x="7315200" y="1800013"/>
                </a:cubicBezTo>
                <a:cubicBezTo>
                  <a:pt x="7130087" y="1802022"/>
                  <a:pt x="6930063" y="1787236"/>
                  <a:pt x="6723334" y="1800013"/>
                </a:cubicBezTo>
                <a:cubicBezTo>
                  <a:pt x="6516605" y="1812790"/>
                  <a:pt x="6149692" y="1781783"/>
                  <a:pt x="5985164" y="1800013"/>
                </a:cubicBezTo>
                <a:cubicBezTo>
                  <a:pt x="5820636" y="1818244"/>
                  <a:pt x="5513377" y="1803644"/>
                  <a:pt x="5393297" y="1800013"/>
                </a:cubicBezTo>
                <a:cubicBezTo>
                  <a:pt x="5273217" y="1796382"/>
                  <a:pt x="4992946" y="1816406"/>
                  <a:pt x="4874583" y="1800013"/>
                </a:cubicBezTo>
                <a:cubicBezTo>
                  <a:pt x="4756220" y="1783620"/>
                  <a:pt x="4393509" y="1821693"/>
                  <a:pt x="4209565" y="1800013"/>
                </a:cubicBezTo>
                <a:cubicBezTo>
                  <a:pt x="4025621" y="1778333"/>
                  <a:pt x="3904734" y="1809833"/>
                  <a:pt x="3690851" y="1800013"/>
                </a:cubicBezTo>
                <a:cubicBezTo>
                  <a:pt x="3476968" y="1790193"/>
                  <a:pt x="3467977" y="1784094"/>
                  <a:pt x="3245289" y="1800013"/>
                </a:cubicBezTo>
                <a:cubicBezTo>
                  <a:pt x="3022601" y="1815932"/>
                  <a:pt x="2828456" y="1793740"/>
                  <a:pt x="2653423" y="1800013"/>
                </a:cubicBezTo>
                <a:cubicBezTo>
                  <a:pt x="2478390" y="1806286"/>
                  <a:pt x="2260693" y="1776330"/>
                  <a:pt x="2134708" y="1800013"/>
                </a:cubicBezTo>
                <a:cubicBezTo>
                  <a:pt x="2008724" y="1823696"/>
                  <a:pt x="1605055" y="1819483"/>
                  <a:pt x="1469690" y="1800013"/>
                </a:cubicBezTo>
                <a:cubicBezTo>
                  <a:pt x="1334325" y="1780543"/>
                  <a:pt x="1080458" y="1795624"/>
                  <a:pt x="950976" y="1800013"/>
                </a:cubicBezTo>
                <a:cubicBezTo>
                  <a:pt x="821494" y="1804402"/>
                  <a:pt x="392749" y="1793516"/>
                  <a:pt x="0" y="1800013"/>
                </a:cubicBezTo>
                <a:cubicBezTo>
                  <a:pt x="-22802" y="1623120"/>
                  <a:pt x="-4536" y="1386161"/>
                  <a:pt x="0" y="1254009"/>
                </a:cubicBezTo>
                <a:cubicBezTo>
                  <a:pt x="4536" y="1121857"/>
                  <a:pt x="24465" y="792563"/>
                  <a:pt x="0" y="672005"/>
                </a:cubicBezTo>
                <a:cubicBezTo>
                  <a:pt x="-24465" y="551447"/>
                  <a:pt x="-30896" y="178672"/>
                  <a:pt x="0" y="0"/>
                </a:cubicBezTo>
                <a:close/>
              </a:path>
            </a:pathLst>
          </a:custGeom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079527079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l"/>
            <a:r>
              <a:rPr lang="bg-BG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Как отговарям писмено на въпрос</a:t>
            </a:r>
            <a:endParaRPr lang="bg-BG" dirty="0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AE1199DA-9AEC-7995-BDFD-F0E9C12EF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39" y="5176274"/>
            <a:ext cx="7315200" cy="875276"/>
          </a:xfrm>
        </p:spPr>
        <p:txBody>
          <a:bodyPr>
            <a:normAutofit/>
          </a:bodyPr>
          <a:lstStyle/>
          <a:p>
            <a:pPr algn="l"/>
            <a:r>
              <a:rPr lang="bg-BG" dirty="0"/>
              <a:t>Етапи, план, думи…</a:t>
            </a:r>
          </a:p>
        </p:txBody>
      </p:sp>
      <p:grpSp>
        <p:nvGrpSpPr>
          <p:cNvPr id="69" name="Decorative Circles">
            <a:extLst>
              <a:ext uri="{FF2B5EF4-FFF2-40B4-BE49-F238E27FC236}">
                <a16:creationId xmlns:a16="http://schemas.microsoft.com/office/drawing/2014/main" id="{CCD899B5-A5B0-48AE-A9A3-85BC75517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68271" y="1897673"/>
            <a:ext cx="9049452" cy="850558"/>
            <a:chOff x="2768271" y="1897673"/>
            <a:chExt cx="9049452" cy="850558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93978C5-35F8-48FF-9074-9E8A36842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59169" y="1977248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953F2DE-185D-4724-98E6-F9E5A3FF2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54259" y="1897673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E7C8C93-CD32-4022-A0F4-57B9A529FA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68271" y="235440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C22FF35-AA67-428A-98B7-CB639B25B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90988" y="1901154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38E36A7-75BE-4D49-BFF5-B8460A7A8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24547" y="2281790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31F457C-F7B8-4261-9012-0E29426F0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4401" y="1998740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Картина 8" descr="Картина, която съдържа облак, езеро, дърво, небе&#10;&#10;Описанието е генерирано автоматично">
            <a:extLst>
              <a:ext uri="{FF2B5EF4-FFF2-40B4-BE49-F238E27FC236}">
                <a16:creationId xmlns:a16="http://schemas.microsoft.com/office/drawing/2014/main" id="{D0AA09A5-2D47-F672-BD2F-EFE308C9AF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" r="6" b="6"/>
          <a:stretch/>
        </p:blipFill>
        <p:spPr>
          <a:xfrm>
            <a:off x="3053" y="5"/>
            <a:ext cx="2861965" cy="3133761"/>
          </a:xfrm>
          <a:custGeom>
            <a:avLst/>
            <a:gdLst/>
            <a:ahLst/>
            <a:cxnLst/>
            <a:rect l="l" t="t" r="r" b="b"/>
            <a:pathLst>
              <a:path w="2861965" h="3133761">
                <a:moveTo>
                  <a:pt x="0" y="0"/>
                </a:moveTo>
                <a:lnTo>
                  <a:pt x="2715616" y="0"/>
                </a:lnTo>
                <a:lnTo>
                  <a:pt x="2757318" y="113938"/>
                </a:lnTo>
                <a:cubicBezTo>
                  <a:pt x="2825328" y="332595"/>
                  <a:pt x="2861965" y="565074"/>
                  <a:pt x="2861965" y="806110"/>
                </a:cubicBezTo>
                <a:cubicBezTo>
                  <a:pt x="2861965" y="2091636"/>
                  <a:pt x="1819840" y="3133761"/>
                  <a:pt x="534314" y="3133761"/>
                </a:cubicBezTo>
                <a:cubicBezTo>
                  <a:pt x="373623" y="3133761"/>
                  <a:pt x="216735" y="3117478"/>
                  <a:pt x="65211" y="3086472"/>
                </a:cubicBezTo>
                <a:lnTo>
                  <a:pt x="0" y="3069704"/>
                </a:lnTo>
                <a:close/>
              </a:path>
            </a:pathLst>
          </a:custGeom>
        </p:spPr>
      </p:pic>
      <p:pic>
        <p:nvPicPr>
          <p:cNvPr id="5" name="Картина 4" descr="Картина, която съдържа човек, течност, аква, вода&#10;&#10;Описанието е генерирано автоматично">
            <a:extLst>
              <a:ext uri="{FF2B5EF4-FFF2-40B4-BE49-F238E27FC236}">
                <a16:creationId xmlns:a16="http://schemas.microsoft.com/office/drawing/2014/main" id="{3F8B699E-20D8-CB2B-BDC0-CCA2A885C7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1" r="11350" b="1"/>
          <a:stretch/>
        </p:blipFill>
        <p:spPr>
          <a:xfrm>
            <a:off x="3765176" y="55811"/>
            <a:ext cx="3103758" cy="3103758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</p:spPr>
      </p:pic>
      <p:pic>
        <p:nvPicPr>
          <p:cNvPr id="11" name="Картина 10" descr="Картина, която съдържа небе, на открито, облак, човек&#10;&#10;Описанието е генерирано автоматично">
            <a:extLst>
              <a:ext uri="{FF2B5EF4-FFF2-40B4-BE49-F238E27FC236}">
                <a16:creationId xmlns:a16="http://schemas.microsoft.com/office/drawing/2014/main" id="{FCEF0CFA-50F8-FA5A-F765-2B28B2157E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7477"/>
          <a:stretch/>
        </p:blipFill>
        <p:spPr>
          <a:xfrm>
            <a:off x="7118077" y="5613"/>
            <a:ext cx="4408870" cy="2474031"/>
          </a:xfrm>
          <a:custGeom>
            <a:avLst/>
            <a:gdLst/>
            <a:ahLst/>
            <a:cxnLst/>
            <a:rect l="l" t="t" r="r" b="b"/>
            <a:pathLst>
              <a:path w="4408870" h="2474031">
                <a:moveTo>
                  <a:pt x="18128" y="0"/>
                </a:moveTo>
                <a:lnTo>
                  <a:pt x="4390742" y="0"/>
                </a:lnTo>
                <a:lnTo>
                  <a:pt x="4397489" y="44205"/>
                </a:lnTo>
                <a:cubicBezTo>
                  <a:pt x="4405015" y="118312"/>
                  <a:pt x="4408870" y="193504"/>
                  <a:pt x="4408870" y="269596"/>
                </a:cubicBezTo>
                <a:cubicBezTo>
                  <a:pt x="4408870" y="1487072"/>
                  <a:pt x="3421911" y="2474031"/>
                  <a:pt x="2204435" y="2474031"/>
                </a:cubicBezTo>
                <a:cubicBezTo>
                  <a:pt x="986959" y="2474031"/>
                  <a:pt x="0" y="1487072"/>
                  <a:pt x="0" y="269596"/>
                </a:cubicBezTo>
                <a:cubicBezTo>
                  <a:pt x="0" y="193504"/>
                  <a:pt x="3855" y="118312"/>
                  <a:pt x="11381" y="44205"/>
                </a:cubicBezTo>
                <a:close/>
              </a:path>
            </a:pathLst>
          </a:custGeom>
        </p:spPr>
      </p:pic>
      <p:pic>
        <p:nvPicPr>
          <p:cNvPr id="17" name="Картина 16" descr="Картина, която съдържа дърво, изкуство&#10;&#10;Описанието е генерирано автоматично">
            <a:extLst>
              <a:ext uri="{FF2B5EF4-FFF2-40B4-BE49-F238E27FC236}">
                <a16:creationId xmlns:a16="http://schemas.microsoft.com/office/drawing/2014/main" id="{47192BF3-6B4C-E8D4-8261-88A7C99E05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2" r="10172"/>
          <a:stretch/>
        </p:blipFill>
        <p:spPr>
          <a:xfrm>
            <a:off x="9006031" y="3224681"/>
            <a:ext cx="3182927" cy="3638922"/>
          </a:xfrm>
          <a:custGeom>
            <a:avLst/>
            <a:gdLst/>
            <a:ahLst/>
            <a:cxnLst/>
            <a:rect l="l" t="t" r="r" b="b"/>
            <a:pathLst>
              <a:path w="3182927" h="3638922">
                <a:moveTo>
                  <a:pt x="2030698" y="0"/>
                </a:moveTo>
                <a:cubicBezTo>
                  <a:pt x="2451269" y="0"/>
                  <a:pt x="2841979" y="127853"/>
                  <a:pt x="3166081" y="346811"/>
                </a:cubicBezTo>
                <a:lnTo>
                  <a:pt x="3182927" y="359409"/>
                </a:lnTo>
                <a:lnTo>
                  <a:pt x="3182927" y="3638922"/>
                </a:lnTo>
                <a:lnTo>
                  <a:pt x="794132" y="3638922"/>
                </a:lnTo>
                <a:lnTo>
                  <a:pt x="738985" y="3597684"/>
                </a:lnTo>
                <a:cubicBezTo>
                  <a:pt x="287668" y="3225224"/>
                  <a:pt x="0" y="2661556"/>
                  <a:pt x="0" y="2030698"/>
                </a:cubicBezTo>
                <a:cubicBezTo>
                  <a:pt x="0" y="909174"/>
                  <a:pt x="909174" y="0"/>
                  <a:pt x="203069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5710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текст, бутилка, екранна снимка, дизайн&#10;&#10;Описанието е генерирано автоматично">
            <a:extLst>
              <a:ext uri="{FF2B5EF4-FFF2-40B4-BE49-F238E27FC236}">
                <a16:creationId xmlns:a16="http://schemas.microsoft.com/office/drawing/2014/main" id="{FBDC0A62-1EAC-F1B6-FE07-C4D6DBB881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5"/>
          <a:stretch/>
        </p:blipFill>
        <p:spPr>
          <a:xfrm>
            <a:off x="2615878" y="24864"/>
            <a:ext cx="6985662" cy="683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38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D7B6579C-C081-5287-83BD-F4009A288257}"/>
              </a:ext>
            </a:extLst>
          </p:cNvPr>
          <p:cNvSpPr txBox="1"/>
          <p:nvPr/>
        </p:nvSpPr>
        <p:spPr>
          <a:xfrm>
            <a:off x="613459" y="324091"/>
            <a:ext cx="11578542" cy="60631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sz="2800" b="1" dirty="0"/>
              <a:t>Извлечени факти и доказателства</a:t>
            </a:r>
            <a:r>
              <a:rPr lang="bg-BG" sz="2400" dirty="0"/>
              <a:t>:                                                                                           </a:t>
            </a:r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r>
              <a:rPr lang="bg-BG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2364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A6AAB14A-BE92-6E95-66A3-61CC60E1D3F4}"/>
              </a:ext>
            </a:extLst>
          </p:cNvPr>
          <p:cNvSpPr txBox="1"/>
          <p:nvPr/>
        </p:nvSpPr>
        <p:spPr>
          <a:xfrm>
            <a:off x="462988" y="381965"/>
            <a:ext cx="3165225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bg-BG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Как да помогна?</a:t>
            </a: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94CB370E-B606-4EC8-4B1E-6642BDD6A87B}"/>
              </a:ext>
            </a:extLst>
          </p:cNvPr>
          <p:cNvSpPr txBox="1"/>
          <p:nvPr/>
        </p:nvSpPr>
        <p:spPr>
          <a:xfrm>
            <a:off x="1543696" y="1859340"/>
            <a:ext cx="910460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bg-BG" sz="3200" dirty="0"/>
              <a:t>Не разхищавам вода.</a:t>
            </a:r>
          </a:p>
          <a:p>
            <a:pPr marL="514350" indent="-514350">
              <a:buAutoNum type="arabicPeriod"/>
            </a:pPr>
            <a:r>
              <a:rPr lang="bg-BG" sz="3200" dirty="0"/>
              <a:t>Не изхвърлям отпадъци на неподходящи места.</a:t>
            </a:r>
          </a:p>
          <a:p>
            <a:pPr marL="514350" indent="-514350">
              <a:buAutoNum type="arabicPeriod"/>
            </a:pPr>
            <a:r>
              <a:rPr lang="bg-BG" sz="3200" dirty="0"/>
              <a:t>Изхвърлям разделно.</a:t>
            </a:r>
          </a:p>
          <a:p>
            <a:pPr marL="514350" indent="-514350">
              <a:buAutoNum type="arabicPeriod"/>
            </a:pPr>
            <a:r>
              <a:rPr lang="bg-BG" sz="3200" dirty="0"/>
              <a:t> </a:t>
            </a:r>
          </a:p>
          <a:p>
            <a:pPr marL="514350" indent="-514350">
              <a:buAutoNum type="arabicPeriod"/>
            </a:pPr>
            <a:r>
              <a:rPr lang="bg-BG" sz="3200" dirty="0"/>
              <a:t> </a:t>
            </a:r>
          </a:p>
          <a:p>
            <a:pPr marL="514350" indent="-514350">
              <a:buAutoNum type="arabicPeriod"/>
            </a:pPr>
            <a:r>
              <a:rPr lang="bg-BG" sz="3200" dirty="0"/>
              <a:t> </a:t>
            </a:r>
          </a:p>
          <a:p>
            <a:pPr marL="514350" indent="-514350">
              <a:buAutoNum type="arabicPeriod"/>
            </a:pP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330528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31D8AF9F-6409-978F-8AD4-19AEEF589993}"/>
              </a:ext>
            </a:extLst>
          </p:cNvPr>
          <p:cNvSpPr txBox="1"/>
          <p:nvPr/>
        </p:nvSpPr>
        <p:spPr>
          <a:xfrm>
            <a:off x="1271025" y="920621"/>
            <a:ext cx="9649949" cy="5509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g-BG" sz="3200" u="sng" dirty="0"/>
              <a:t>План на текста:</a:t>
            </a:r>
          </a:p>
          <a:p>
            <a:endParaRPr lang="bg-BG" sz="3200" u="sng" dirty="0"/>
          </a:p>
          <a:p>
            <a:pPr marL="514350" indent="-514350">
              <a:buAutoNum type="arabicPeriod"/>
            </a:pPr>
            <a:r>
              <a:rPr lang="bg-BG" sz="3200" dirty="0"/>
              <a:t>Твърдение: </a:t>
            </a:r>
          </a:p>
          <a:p>
            <a:pPr marL="457200" indent="-457200">
              <a:buFontTx/>
              <a:buChar char="-"/>
            </a:pPr>
            <a:r>
              <a:rPr lang="bg-BG" sz="3200" dirty="0"/>
              <a:t>Замърсена ли е Земята? , Има ли нужда от помощ?</a:t>
            </a:r>
          </a:p>
          <a:p>
            <a:r>
              <a:rPr lang="bg-BG" sz="3200" dirty="0"/>
              <a:t>2. Доказателства:</a:t>
            </a:r>
          </a:p>
          <a:p>
            <a:pPr marL="457200" indent="-457200">
              <a:buFontTx/>
              <a:buChar char="-"/>
            </a:pPr>
            <a:r>
              <a:rPr lang="bg-BG" sz="3200" dirty="0"/>
              <a:t>Как се замърсява водата?</a:t>
            </a:r>
          </a:p>
          <a:p>
            <a:pPr marL="457200" indent="-457200">
              <a:buFontTx/>
              <a:buChar char="-"/>
            </a:pPr>
            <a:r>
              <a:rPr lang="bg-BG" sz="3200" dirty="0"/>
              <a:t>Как замърсяват заводите, фермите, хората?</a:t>
            </a:r>
          </a:p>
          <a:p>
            <a:pPr marL="457200" indent="-457200">
              <a:buFontTx/>
              <a:buChar char="-"/>
            </a:pPr>
            <a:r>
              <a:rPr lang="bg-BG" sz="3200" dirty="0"/>
              <a:t>Как да помогна аз?</a:t>
            </a:r>
          </a:p>
          <a:p>
            <a:r>
              <a:rPr lang="bg-BG" sz="3200" dirty="0"/>
              <a:t>3. Извод – ако всеки от нас прави нужното, можем да </a:t>
            </a:r>
          </a:p>
          <a:p>
            <a:r>
              <a:rPr lang="bg-BG" sz="3200" dirty="0"/>
              <a:t>спасим Земята .</a:t>
            </a:r>
          </a:p>
          <a:p>
            <a:pPr marL="457200" indent="-457200">
              <a:buFontTx/>
              <a:buChar char="-"/>
            </a:pP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1950013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3DAA9B65-2BD5-23F9-C067-7C87C132458E}"/>
              </a:ext>
            </a:extLst>
          </p:cNvPr>
          <p:cNvSpPr txBox="1"/>
          <p:nvPr/>
        </p:nvSpPr>
        <p:spPr>
          <a:xfrm>
            <a:off x="752354" y="2812648"/>
            <a:ext cx="9920280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Напишете своя отговор на въпроса: </a:t>
            </a:r>
          </a:p>
          <a:p>
            <a:r>
              <a:rPr lang="bg-BG" sz="3600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„Какво мога аз да направя за опазване на Земята“</a:t>
            </a:r>
            <a:endParaRPr lang="bg-BG" sz="36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D54646C6-8E35-CD13-6D0E-7AF170D1228C}"/>
              </a:ext>
            </a:extLst>
          </p:cNvPr>
          <p:cNvSpPr txBox="1"/>
          <p:nvPr/>
        </p:nvSpPr>
        <p:spPr>
          <a:xfrm>
            <a:off x="1655180" y="740780"/>
            <a:ext cx="363695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g-BG" sz="3600" dirty="0">
                <a:solidFill>
                  <a:schemeClr val="accent1">
                    <a:lumMod val="75000"/>
                  </a:schemeClr>
                </a:solidFill>
              </a:rPr>
              <a:t>Домашна работа:</a:t>
            </a:r>
          </a:p>
        </p:txBody>
      </p:sp>
    </p:spTree>
    <p:extLst>
      <p:ext uri="{BB962C8B-B14F-4D97-AF65-F5344CB8AC3E}">
        <p14:creationId xmlns:p14="http://schemas.microsoft.com/office/powerpoint/2010/main" val="161590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E055DBF7-2A43-36DA-C106-DDF4399D316D}"/>
              </a:ext>
            </a:extLst>
          </p:cNvPr>
          <p:cNvSpPr txBox="1"/>
          <p:nvPr/>
        </p:nvSpPr>
        <p:spPr>
          <a:xfrm>
            <a:off x="740780" y="2363224"/>
            <a:ext cx="9743373" cy="3046988"/>
          </a:xfrm>
          <a:custGeom>
            <a:avLst/>
            <a:gdLst>
              <a:gd name="connsiteX0" fmla="*/ 0 w 9743373"/>
              <a:gd name="connsiteY0" fmla="*/ 0 h 3046988"/>
              <a:gd name="connsiteX1" fmla="*/ 9743373 w 9743373"/>
              <a:gd name="connsiteY1" fmla="*/ 0 h 3046988"/>
              <a:gd name="connsiteX2" fmla="*/ 9743373 w 9743373"/>
              <a:gd name="connsiteY2" fmla="*/ 3046988 h 3046988"/>
              <a:gd name="connsiteX3" fmla="*/ 0 w 9743373"/>
              <a:gd name="connsiteY3" fmla="*/ 3046988 h 3046988"/>
              <a:gd name="connsiteX4" fmla="*/ 0 w 9743373"/>
              <a:gd name="connsiteY4" fmla="*/ 0 h 304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3373" h="3046988" extrusionOk="0">
                <a:moveTo>
                  <a:pt x="0" y="0"/>
                </a:moveTo>
                <a:cubicBezTo>
                  <a:pt x="3993647" y="142195"/>
                  <a:pt x="6100852" y="-129984"/>
                  <a:pt x="9743373" y="0"/>
                </a:cubicBezTo>
                <a:cubicBezTo>
                  <a:pt x="9793472" y="384368"/>
                  <a:pt x="9659281" y="2186585"/>
                  <a:pt x="9743373" y="3046988"/>
                </a:cubicBezTo>
                <a:cubicBezTo>
                  <a:pt x="7514339" y="3183113"/>
                  <a:pt x="2855345" y="2894239"/>
                  <a:pt x="0" y="3046988"/>
                </a:cubicBezTo>
                <a:cubicBezTo>
                  <a:pt x="-54655" y="2017005"/>
                  <a:pt x="97859" y="385177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8855421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bg-BG" sz="32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Увод – моето мнение</a:t>
            </a:r>
          </a:p>
          <a:p>
            <a:endParaRPr lang="bg-BG" sz="32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bg-BG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2. Доказателства ( аргументи) – всички факти и </a:t>
            </a:r>
          </a:p>
          <a:p>
            <a:r>
              <a:rPr lang="bg-BG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доказателства, които подкрепят моето мнение. </a:t>
            </a:r>
          </a:p>
          <a:p>
            <a:endParaRPr lang="bg-BG" sz="3200" dirty="0">
              <a:solidFill>
                <a:schemeClr val="tx2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bg-BG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3. Извод ( заключение) – въз основа на фактите.</a:t>
            </a: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77D88A1E-7287-0357-6829-F37711E7A360}"/>
              </a:ext>
            </a:extLst>
          </p:cNvPr>
          <p:cNvSpPr txBox="1"/>
          <p:nvPr/>
        </p:nvSpPr>
        <p:spPr>
          <a:xfrm>
            <a:off x="740780" y="636607"/>
            <a:ext cx="6028510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bg-BG" sz="3600" dirty="0">
                <a:solidFill>
                  <a:srgbClr val="FFFF00"/>
                </a:solidFill>
              </a:rPr>
              <a:t>Всеки отговор на въпрос има:</a:t>
            </a:r>
          </a:p>
        </p:txBody>
      </p:sp>
    </p:spTree>
    <p:extLst>
      <p:ext uri="{BB962C8B-B14F-4D97-AF65-F5344CB8AC3E}">
        <p14:creationId xmlns:p14="http://schemas.microsoft.com/office/powerpoint/2010/main" val="2364236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текст, екранна снимка, Шрифт, линия&#10;&#10;Описанието е генерирано автоматично">
            <a:extLst>
              <a:ext uri="{FF2B5EF4-FFF2-40B4-BE49-F238E27FC236}">
                <a16:creationId xmlns:a16="http://schemas.microsoft.com/office/drawing/2014/main" id="{6C631D2B-5D98-01FA-29CF-BD2BD6CA5C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38"/>
          <a:stretch/>
        </p:blipFill>
        <p:spPr>
          <a:xfrm>
            <a:off x="0" y="2079625"/>
            <a:ext cx="12192000" cy="229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75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00CD89D6-56A5-9380-8250-DAA801D0E06F}"/>
              </a:ext>
            </a:extLst>
          </p:cNvPr>
          <p:cNvSpPr txBox="1"/>
          <p:nvPr/>
        </p:nvSpPr>
        <p:spPr>
          <a:xfrm>
            <a:off x="0" y="-1"/>
            <a:ext cx="12192000" cy="1446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sz="4400" dirty="0"/>
              <a:t>Как мога АЗ да помогна за опазването на </a:t>
            </a:r>
          </a:p>
          <a:p>
            <a:r>
              <a:rPr lang="bg-BG" sz="4400" dirty="0"/>
              <a:t>планетата Земя?</a:t>
            </a:r>
          </a:p>
        </p:txBody>
      </p:sp>
      <p:pic>
        <p:nvPicPr>
          <p:cNvPr id="4" name="Картина 3" descr="Картина, която съдържа текст, Шрифт, бял, екранна снимка&#10;&#10;Описанието е генерирано автоматично">
            <a:extLst>
              <a:ext uri="{FF2B5EF4-FFF2-40B4-BE49-F238E27FC236}">
                <a16:creationId xmlns:a16="http://schemas.microsoft.com/office/drawing/2014/main" id="{1E0BD12A-8E65-5834-9407-1BD9386D9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707" y="4899223"/>
            <a:ext cx="4800450" cy="16283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E7638509-7A2D-68B1-6899-CB0D3D52584D}"/>
              </a:ext>
            </a:extLst>
          </p:cNvPr>
          <p:cNvSpPr txBox="1"/>
          <p:nvPr/>
        </p:nvSpPr>
        <p:spPr>
          <a:xfrm>
            <a:off x="405114" y="2002420"/>
            <a:ext cx="108310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Планетата Земя е нашият дом. Както пазим дома си чист, така и трябва да пазим планетата от замърсяване.</a:t>
            </a:r>
          </a:p>
          <a:p>
            <a:r>
              <a:rPr lang="bg-BG" dirty="0"/>
              <a:t>Какви доказателства има, че планетата е замърсена?</a:t>
            </a:r>
          </a:p>
          <a:p>
            <a:r>
              <a:rPr lang="bg-BG" dirty="0"/>
              <a:t>Да пазим: - водата</a:t>
            </a:r>
          </a:p>
          <a:p>
            <a:r>
              <a:rPr lang="bg-BG" dirty="0"/>
              <a:t>                    растенията</a:t>
            </a:r>
          </a:p>
          <a:p>
            <a:r>
              <a:rPr lang="bg-BG" dirty="0"/>
              <a:t>                    животните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24706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 descr="Картина, която съдържа текст, вода, екранна снимка, дърво&#10;&#10;Описанието е генерирано автоматично">
            <a:extLst>
              <a:ext uri="{FF2B5EF4-FFF2-40B4-BE49-F238E27FC236}">
                <a16:creationId xmlns:a16="http://schemas.microsoft.com/office/drawing/2014/main" id="{35656E51-1C09-5E03-B5A3-54CB7D0291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2" b="6089"/>
          <a:stretch/>
        </p:blipFill>
        <p:spPr>
          <a:xfrm>
            <a:off x="0" y="1238492"/>
            <a:ext cx="12192000" cy="5046562"/>
          </a:xfrm>
          <a:prstGeom prst="rect">
            <a:avLst/>
          </a:prstGeom>
        </p:spPr>
      </p:pic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859DAB9D-36AD-0118-D784-F457B5266B2D}"/>
              </a:ext>
            </a:extLst>
          </p:cNvPr>
          <p:cNvSpPr txBox="1"/>
          <p:nvPr/>
        </p:nvSpPr>
        <p:spPr>
          <a:xfrm rot="20604803">
            <a:off x="1192193" y="692497"/>
            <a:ext cx="278961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g-BG" sz="2800" dirty="0"/>
              <a:t>Извличам факти!</a:t>
            </a:r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1C261271-14BD-7AD1-9B39-4E9086A8E782}"/>
              </a:ext>
            </a:extLst>
          </p:cNvPr>
          <p:cNvSpPr txBox="1"/>
          <p:nvPr/>
        </p:nvSpPr>
        <p:spPr>
          <a:xfrm>
            <a:off x="5469397" y="23149"/>
            <a:ext cx="6602705" cy="95410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g-BG" sz="2800" b="1" u="sng" dirty="0"/>
              <a:t>Подчертай думи и изрази в подкрепа на </a:t>
            </a:r>
          </a:p>
          <a:p>
            <a:r>
              <a:rPr lang="bg-BG" sz="2800" b="1" u="sng" dirty="0"/>
              <a:t>твърдението си.</a:t>
            </a: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1B04EFB7-67BF-CEC4-D0C1-17F9D0238006}"/>
              </a:ext>
            </a:extLst>
          </p:cNvPr>
          <p:cNvCxnSpPr/>
          <p:nvPr/>
        </p:nvCxnSpPr>
        <p:spPr>
          <a:xfrm>
            <a:off x="5289630" y="3217762"/>
            <a:ext cx="487294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аво съединение 11">
            <a:extLst>
              <a:ext uri="{FF2B5EF4-FFF2-40B4-BE49-F238E27FC236}">
                <a16:creationId xmlns:a16="http://schemas.microsoft.com/office/drawing/2014/main" id="{FA5AECD1-2F7F-AF3C-D9D9-B13376E92EFD}"/>
              </a:ext>
            </a:extLst>
          </p:cNvPr>
          <p:cNvCxnSpPr>
            <a:cxnSpLocks/>
          </p:cNvCxnSpPr>
          <p:nvPr/>
        </p:nvCxnSpPr>
        <p:spPr>
          <a:xfrm>
            <a:off x="8137003" y="3647955"/>
            <a:ext cx="156258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аво съединение 14">
            <a:extLst>
              <a:ext uri="{FF2B5EF4-FFF2-40B4-BE49-F238E27FC236}">
                <a16:creationId xmlns:a16="http://schemas.microsoft.com/office/drawing/2014/main" id="{158D2EBC-DBBB-E773-0099-42ABCF1958BA}"/>
              </a:ext>
            </a:extLst>
          </p:cNvPr>
          <p:cNvCxnSpPr>
            <a:cxnSpLocks/>
          </p:cNvCxnSpPr>
          <p:nvPr/>
        </p:nvCxnSpPr>
        <p:spPr>
          <a:xfrm>
            <a:off x="10324618" y="3300714"/>
            <a:ext cx="10880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аво съединение 18">
            <a:extLst>
              <a:ext uri="{FF2B5EF4-FFF2-40B4-BE49-F238E27FC236}">
                <a16:creationId xmlns:a16="http://schemas.microsoft.com/office/drawing/2014/main" id="{4F35DAED-1252-DDE8-1F51-AAAA358ED9BE}"/>
              </a:ext>
            </a:extLst>
          </p:cNvPr>
          <p:cNvCxnSpPr>
            <a:cxnSpLocks/>
          </p:cNvCxnSpPr>
          <p:nvPr/>
        </p:nvCxnSpPr>
        <p:spPr>
          <a:xfrm>
            <a:off x="8381999" y="3983620"/>
            <a:ext cx="244032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аво съединение 20">
            <a:extLst>
              <a:ext uri="{FF2B5EF4-FFF2-40B4-BE49-F238E27FC236}">
                <a16:creationId xmlns:a16="http://schemas.microsoft.com/office/drawing/2014/main" id="{0C29C4A1-62E2-98CE-E994-6E7C53FC6E28}"/>
              </a:ext>
            </a:extLst>
          </p:cNvPr>
          <p:cNvCxnSpPr>
            <a:cxnSpLocks/>
          </p:cNvCxnSpPr>
          <p:nvPr/>
        </p:nvCxnSpPr>
        <p:spPr>
          <a:xfrm>
            <a:off x="4890304" y="4342435"/>
            <a:ext cx="460093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аво съединение 23">
            <a:extLst>
              <a:ext uri="{FF2B5EF4-FFF2-40B4-BE49-F238E27FC236}">
                <a16:creationId xmlns:a16="http://schemas.microsoft.com/office/drawing/2014/main" id="{51191B0A-B553-ABAA-5095-D81799069BE7}"/>
              </a:ext>
            </a:extLst>
          </p:cNvPr>
          <p:cNvCxnSpPr>
            <a:cxnSpLocks/>
          </p:cNvCxnSpPr>
          <p:nvPr/>
        </p:nvCxnSpPr>
        <p:spPr>
          <a:xfrm>
            <a:off x="6713316" y="5060066"/>
            <a:ext cx="47475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34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текст, екранна снимка, кръг, лого&#10;&#10;Описанието е генерирано автоматично">
            <a:extLst>
              <a:ext uri="{FF2B5EF4-FFF2-40B4-BE49-F238E27FC236}">
                <a16:creationId xmlns:a16="http://schemas.microsoft.com/office/drawing/2014/main" id="{E4632705-5A68-A04C-DCAF-3A4411330F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t="3616" r="3829" b="4754"/>
          <a:stretch/>
        </p:blipFill>
        <p:spPr>
          <a:xfrm>
            <a:off x="0" y="668438"/>
            <a:ext cx="12188846" cy="55211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14856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текст, писмо&#10;&#10;Описанието е генерирано автоматично">
            <a:extLst>
              <a:ext uri="{FF2B5EF4-FFF2-40B4-BE49-F238E27FC236}">
                <a16:creationId xmlns:a16="http://schemas.microsoft.com/office/drawing/2014/main" id="{B7C23C48-2C1E-F9E5-C263-9FF009FA9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1415844"/>
            <a:ext cx="6857999" cy="968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28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текст, екранна снимка, карта, отпечатване&#10;&#10;Описанието е генерирано автоматично">
            <a:extLst>
              <a:ext uri="{FF2B5EF4-FFF2-40B4-BE49-F238E27FC236}">
                <a16:creationId xmlns:a16="http://schemas.microsoft.com/office/drawing/2014/main" id="{7DF06CFD-0C58-6296-E3D4-9E6A12D19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1415844"/>
            <a:ext cx="6857999" cy="968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96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текст, екранна снимка, кръг, Шрифт&#10;&#10;Описанието е генерирано автоматично">
            <a:extLst>
              <a:ext uri="{FF2B5EF4-FFF2-40B4-BE49-F238E27FC236}">
                <a16:creationId xmlns:a16="http://schemas.microsoft.com/office/drawing/2014/main" id="{F987C34D-A546-B8B1-71BD-57006CFD66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/>
          <a:stretch/>
        </p:blipFill>
        <p:spPr>
          <a:xfrm>
            <a:off x="0" y="466952"/>
            <a:ext cx="12191999" cy="5924095"/>
          </a:xfrm>
          <a:prstGeom prst="rect">
            <a:avLst/>
          </a:prstGeom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29084B82-C63D-BE69-5F2C-ACDD01BAD17B}"/>
              </a:ext>
            </a:extLst>
          </p:cNvPr>
          <p:cNvSpPr txBox="1"/>
          <p:nvPr/>
        </p:nvSpPr>
        <p:spPr>
          <a:xfrm>
            <a:off x="10949651" y="474562"/>
            <a:ext cx="1242349" cy="32524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0EF21BAD-01EC-38D4-1DB0-EF6063CAA882}"/>
              </a:ext>
            </a:extLst>
          </p:cNvPr>
          <p:cNvSpPr txBox="1"/>
          <p:nvPr/>
        </p:nvSpPr>
        <p:spPr>
          <a:xfrm>
            <a:off x="10718157" y="1122744"/>
            <a:ext cx="231494" cy="18866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21170027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Custom 30">
      <a:dk1>
        <a:sysClr val="windowText" lastClr="000000"/>
      </a:dk1>
      <a:lt1>
        <a:sysClr val="window" lastClr="FFFFFF"/>
      </a:lt1>
      <a:dk2>
        <a:srgbClr val="420023"/>
      </a:dk2>
      <a:lt2>
        <a:srgbClr val="FDFBF9"/>
      </a:lt2>
      <a:accent1>
        <a:srgbClr val="97446E"/>
      </a:accent1>
      <a:accent2>
        <a:srgbClr val="A40056"/>
      </a:accent2>
      <a:accent3>
        <a:srgbClr val="24BEEE"/>
      </a:accent3>
      <a:accent4>
        <a:srgbClr val="91274F"/>
      </a:accent4>
      <a:accent5>
        <a:srgbClr val="F39E29"/>
      </a:accent5>
      <a:accent6>
        <a:srgbClr val="E87450"/>
      </a:accent6>
      <a:hlink>
        <a:srgbClr val="F55D5D"/>
      </a:hlink>
      <a:folHlink>
        <a:srgbClr val="EA3A60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216</Words>
  <Application>Microsoft Office PowerPoint</Application>
  <PresentationFormat>Широк екран</PresentationFormat>
  <Paragraphs>55</Paragraphs>
  <Slides>14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20" baseType="lpstr">
      <vt:lpstr>Arial</vt:lpstr>
      <vt:lpstr>Calibri</vt:lpstr>
      <vt:lpstr>Comic Sans MS</vt:lpstr>
      <vt:lpstr>Gill Sans Nova</vt:lpstr>
      <vt:lpstr>Times New Roman</vt:lpstr>
      <vt:lpstr>ConfettiVTI</vt:lpstr>
      <vt:lpstr>Как отговарям писмено на въпрос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отговарям писмено на въпрос</dc:title>
  <dc:creator>tatiana dimitrova</dc:creator>
  <cp:lastModifiedBy>tatiana dimitrova</cp:lastModifiedBy>
  <cp:revision>9</cp:revision>
  <dcterms:created xsi:type="dcterms:W3CDTF">2023-05-18T08:05:27Z</dcterms:created>
  <dcterms:modified xsi:type="dcterms:W3CDTF">2023-05-18T09:49:27Z</dcterms:modified>
</cp:coreProperties>
</file>