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69" r:id="rId8"/>
    <p:sldId id="271" r:id="rId9"/>
    <p:sldId id="265" r:id="rId10"/>
    <p:sldId id="268" r:id="rId11"/>
    <p:sldId id="273" r:id="rId12"/>
    <p:sldId id="274" r:id="rId13"/>
    <p:sldId id="27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B69A"/>
    <a:srgbClr val="ED139F"/>
    <a:srgbClr val="CC00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82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D284A420-F50C-4C2C-B88E-E6F4EF504B6E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93A6D2E-5228-4998-9E24-EFCCA024675E}"/>
              </a:ext>
            </a:extLst>
          </p:cNvPr>
          <p:cNvSpPr/>
          <p:nvPr/>
        </p:nvSpPr>
        <p:spPr>
          <a:xfrm>
            <a:off x="0" y="-2"/>
            <a:ext cx="12188952" cy="3567547"/>
          </a:xfrm>
          <a:prstGeom prst="rect">
            <a:avLst/>
          </a:prstGeom>
          <a:ln>
            <a:noFill/>
          </a:ln>
          <a:effectLst>
            <a:outerShdw blurRad="228600" dist="152400" dir="5460000" sx="95000" sy="95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9D878C-9930-44AF-AE18-FCA0DAE10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1802" y="852055"/>
            <a:ext cx="10380572" cy="2581463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82D608-1F8D-47BB-B595-43B7BEACA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1802" y="3754582"/>
            <a:ext cx="10380572" cy="2244436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3C1DA-DAC9-422B-9450-54A7E03B3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1EE12-F28E-4B03-A404-A8FCAE0F6316}" type="datetime1">
              <a:rPr lang="en-US" smtClean="0"/>
              <a:t>5/18/2023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9A2B9-3E23-4C08-A5CE-698861210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2E61E-26F7-4369-8F2F-6D3CDF644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ADB48DB-8E25-4F2F-8C02-5B793937255F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32BA7E3-7313-49C8-A245-A85BDEB13EB3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4204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F69F7-12D5-40F0-88F0-33D60AEB0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5BB511-E79D-41D8-AF91-14A5C803FC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05DFA-4DAF-4B30-8032-503081AEA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B8189-0D9C-48A6-9FA3-862227B094CE}" type="datetime1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4FBF5-16C0-46A0-916A-4910C1B61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26EA6-7E48-454C-887A-0EF3356F9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525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A312BAB-A07B-4FEA-8EB5-A7BD8B24C6D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245A432-7E52-48B5-A8BB-13EED592E35A}"/>
              </a:ext>
            </a:extLst>
          </p:cNvPr>
          <p:cNvSpPr/>
          <p:nvPr/>
        </p:nvSpPr>
        <p:spPr>
          <a:xfrm>
            <a:off x="7813964" y="0"/>
            <a:ext cx="4378036" cy="6858000"/>
          </a:xfrm>
          <a:prstGeom prst="rect">
            <a:avLst/>
          </a:prstGeom>
          <a:ln>
            <a:noFill/>
          </a:ln>
          <a:effectLst>
            <a:outerShdw blurRad="254000" dist="152400" dir="10680000" sx="95000" sy="95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56288B6-16BD-4DEE-9187-C78963ED1D8A}"/>
              </a:ext>
            </a:extLst>
          </p:cNvPr>
          <p:cNvCxnSpPr>
            <a:cxnSpLocks/>
          </p:cNvCxnSpPr>
          <p:nvPr/>
        </p:nvCxnSpPr>
        <p:spPr>
          <a:xfrm rot="16200000" flipH="1">
            <a:off x="10361537" y="120772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259F7B-ED77-4251-A424-93712C6F57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139544" y="872836"/>
            <a:ext cx="2521527" cy="5119256"/>
          </a:xfrm>
        </p:spPr>
        <p:txBody>
          <a:bodyPr vert="eaVert"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295692-9BD0-4EB9-B344-9A6945DB0B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56746" y="872836"/>
            <a:ext cx="6634169" cy="51192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128527-7CED-4CF3-A260-649685D2E6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9184" y="6236208"/>
            <a:ext cx="3037459" cy="365125"/>
          </a:xfrm>
        </p:spPr>
        <p:txBody>
          <a:bodyPr/>
          <a:lstStyle/>
          <a:p>
            <a:fld id="{26ADDCAE-6443-42C3-9C19-F95985500186}" type="datetime1">
              <a:rPr lang="en-US" smtClean="0"/>
              <a:t>5/18/2023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17F65-E517-4B50-B559-FD7D59F3E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237744"/>
            <a:ext cx="35814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ED40B7-46EE-49D9-BE89-7E101F80A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05031BF-2EA5-4128-B6AF-2D0F5A101095}"/>
              </a:ext>
            </a:extLst>
          </p:cNvPr>
          <p:cNvCxnSpPr>
            <a:cxnSpLocks/>
          </p:cNvCxnSpPr>
          <p:nvPr/>
        </p:nvCxnSpPr>
        <p:spPr>
          <a:xfrm rot="16200000" flipH="1">
            <a:off x="10361537" y="120772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6002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62CCA-8D32-44C3-809A-54D0245B8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10380573" cy="143227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89041-349C-49F8-B155-6F5862873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799" y="2750126"/>
            <a:ext cx="10381205" cy="32617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5E088-72B1-425B-B53B-81B134826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799E-EB8E-4038-8063-81BB57C732D4}" type="datetime1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80451-8BF9-48B2-8E6A-9E15C8335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8196E-3A76-4417-BFD8-4400D16E0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40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CFB183B-99B9-4420-AB2D-07056851052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6DF62B9-1876-4EEB-929D-B46F98265E34}"/>
              </a:ext>
            </a:extLst>
          </p:cNvPr>
          <p:cNvSpPr/>
          <p:nvPr/>
        </p:nvSpPr>
        <p:spPr>
          <a:xfrm>
            <a:off x="0" y="-2"/>
            <a:ext cx="12192000" cy="3862064"/>
          </a:xfrm>
          <a:prstGeom prst="rect">
            <a:avLst/>
          </a:prstGeom>
          <a:ln>
            <a:noFill/>
          </a:ln>
          <a:effectLst>
            <a:outerShdw blurRad="203200" dist="127000" dir="5460000" sx="96000" sy="96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5F0E4DD-839A-4BD2-B5FA-FF319E87D037}"/>
              </a:ext>
            </a:extLst>
          </p:cNvPr>
          <p:cNvCxnSpPr>
            <a:cxnSpLocks/>
          </p:cNvCxnSpPr>
          <p:nvPr/>
        </p:nvCxnSpPr>
        <p:spPr>
          <a:xfrm>
            <a:off x="11668155" y="852056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7692C2FB-E558-4132-AAF5-EFCED0144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2056"/>
            <a:ext cx="10380572" cy="257694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20424-DA4E-467F-AC0A-D44192A54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1797" y="4202832"/>
            <a:ext cx="10395116" cy="178926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39F9C-ADA9-4225-9D74-193A8894ED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481" y="6236208"/>
            <a:ext cx="3037459" cy="365125"/>
          </a:xfrm>
        </p:spPr>
        <p:txBody>
          <a:bodyPr/>
          <a:lstStyle/>
          <a:p>
            <a:fld id="{217A73C3-B243-44D3-809D-EF8FDFBD85D4}" type="datetime1">
              <a:rPr lang="en-US" smtClean="0"/>
              <a:t>5/18/2023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57DEC-B96B-4D69-8B62-5156FDA6D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481" y="237744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F4AC1-9934-43DC-B9AC-322612A74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9782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CBDA60A-39CD-41D4-8AE5-0FB7FD78559C}"/>
              </a:ext>
            </a:extLst>
          </p:cNvPr>
          <p:cNvCxnSpPr>
            <a:cxnSpLocks/>
          </p:cNvCxnSpPr>
          <p:nvPr/>
        </p:nvCxnSpPr>
        <p:spPr>
          <a:xfrm>
            <a:off x="11668155" y="852056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6569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CAF84-4A19-4D9A-9B82-46BCBED4F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10380573" cy="143227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373DD-26AC-4E69-A17C-538D9C7C68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1800" y="2833255"/>
            <a:ext cx="5045281" cy="3165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D30C23-A75F-45DF-BCCF-760C533AC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7092" y="2833255"/>
            <a:ext cx="5045281" cy="3165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2C3974-73EC-4F1B-9E92-0E279ABEE5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481" y="6236208"/>
            <a:ext cx="3037459" cy="365125"/>
          </a:xfrm>
        </p:spPr>
        <p:txBody>
          <a:bodyPr/>
          <a:lstStyle/>
          <a:p>
            <a:fld id="{C9B6D3E3-28E2-4380-A113-67698215C5F8}" type="datetime1">
              <a:rPr lang="en-US" smtClean="0"/>
              <a:t>5/18/2023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0B3F2-3F28-42A3-9701-A6F01F1B1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481" y="237744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E7A2FC-50E7-4972-9F28-E3AC4EF93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9782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612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65F85-77E6-4F6D-9FFA-5D76201B1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2" y="872836"/>
            <a:ext cx="10380572" cy="14270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6C0DAE-58D1-45D9-9FC4-B0864E332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1801" y="2713326"/>
            <a:ext cx="5023424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u="none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1E63D7-9812-4EA1-A0A2-14D974311F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1801" y="3706091"/>
            <a:ext cx="5023424" cy="23344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C5055B-04A0-47D3-90ED-135025F857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4211" y="2713326"/>
            <a:ext cx="5048163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u="none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936E6E-8F64-49E6-B57C-86CF92D168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4211" y="3706091"/>
            <a:ext cx="5048163" cy="23344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FFBEAD-2827-40DA-8338-2D691325F1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481" y="6236208"/>
            <a:ext cx="3037459" cy="365125"/>
          </a:xfrm>
        </p:spPr>
        <p:txBody>
          <a:bodyPr/>
          <a:lstStyle/>
          <a:p>
            <a:fld id="{A9EFCB61-04AD-47C9-BF79-2BD8B9CEC07A}" type="datetime1">
              <a:rPr lang="en-US" smtClean="0"/>
              <a:t>5/18/2023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34B88D-9C6E-4A88-985C-3ED5057A1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481" y="237744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0B6A32-2D15-425F-B6A9-146AFB5C1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9782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19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81B7C-9BD5-4CF8-BAEB-A6CB78DA2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85F1D3-3353-4FC6-8854-51B0BFFD6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35E0C-D585-492F-8146-7493F4086301}" type="datetime1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226CE6-6BEB-46DB-BD4B-9B8AE89A1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81BCCC-8B3F-40B3-91D5-52E53B2AA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872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2C0FBB6-4CCA-4358-9DD5-CDF2173E63C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02559A-671A-4FDE-82C3-1CF8CFCF1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8390-48B5-49AB-B019-A7C8FB8C31F6}" type="datetime1">
              <a:rPr lang="en-US" smtClean="0"/>
              <a:t>5/18/2023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A14275-250D-437E-BAF1-5BB3CDE64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D93BDE-2A52-4AA7-B222-0F25570EB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E6B771E-DDF7-430C-9462-BA1D3742C84E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497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F9A0B00-F6ED-4C3A-97DC-C2AF9D62EE8B}"/>
              </a:ext>
            </a:extLst>
          </p:cNvPr>
          <p:cNvSpPr/>
          <p:nvPr/>
        </p:nvSpPr>
        <p:spPr>
          <a:xfrm>
            <a:off x="79067" y="0"/>
            <a:ext cx="4998624" cy="6858000"/>
          </a:xfrm>
          <a:prstGeom prst="rect">
            <a:avLst/>
          </a:prstGeom>
          <a:ln>
            <a:noFill/>
          </a:ln>
          <a:effectLst>
            <a:outerShdw blurRad="228600" dist="114300" dir="21540000" sx="96000" sy="96000" algn="t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3" name="Rectangle 122">
            <a:extLst>
              <a:ext uri="{FF2B5EF4-FFF2-40B4-BE49-F238E27FC236}">
                <a16:creationId xmlns:a16="http://schemas.microsoft.com/office/drawing/2014/main" id="{3B025FD9-B9EF-4F5C-B67D-3485253B7A6A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7F545CD-A200-4C66-BF9A-9B839D0CE648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ln>
            <a:noFill/>
          </a:ln>
          <a:effectLst>
            <a:outerShdw blurRad="228600" dist="152400" dir="21540000" sx="96000" sy="96000" algn="t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110916-EEE9-418C-B24A-EC09A6D22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537" y="872836"/>
            <a:ext cx="4560525" cy="2281050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3A0F4-FD98-409E-B41A-5F4352C6A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1781" y="872837"/>
            <a:ext cx="4520593" cy="5140036"/>
          </a:xfrm>
        </p:spPr>
        <p:txBody>
          <a:bodyPr>
            <a:normAutofit/>
          </a:bodyPr>
          <a:lstStyle>
            <a:lvl1pPr algn="l">
              <a:defRPr sz="2800"/>
            </a:lvl1pPr>
            <a:lvl2pPr algn="l">
              <a:defRPr sz="2400"/>
            </a:lvl2pPr>
            <a:lvl3pPr algn="l">
              <a:defRPr sz="2000"/>
            </a:lvl3pPr>
            <a:lvl4pPr algn="l">
              <a:defRPr sz="1800"/>
            </a:lvl4pPr>
            <a:lvl5pPr algn="l"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FABF6F-6E7C-4B3F-B205-09361DA589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0537" y="3442854"/>
            <a:ext cx="4560525" cy="257694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25198D-8500-4277-AA5D-3C3D8FDDCF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9184" y="6236208"/>
            <a:ext cx="3037459" cy="365125"/>
          </a:xfrm>
        </p:spPr>
        <p:txBody>
          <a:bodyPr/>
          <a:lstStyle/>
          <a:p>
            <a:fld id="{962E767E-8A14-4E70-91B9-2101CBC4D7BD}" type="datetime1">
              <a:rPr lang="en-US" smtClean="0"/>
              <a:t>5/18/2023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8D219F-027A-4632-9FB0-BD098D569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237744"/>
            <a:ext cx="3792532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30C82B-C7DC-434D-8768-DE9D11767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A8CCC603-9605-46C8-9034-8DAE6AC40DD9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CBBF1D9-8F8F-45A3-BDB4-952D0FB20A4D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2874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CBEB8797-B080-41A6-B14E-8DC7F0F27E4E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C6C7272-A552-46B3-992F-F5ADD5AA2443}"/>
              </a:ext>
            </a:extLst>
          </p:cNvPr>
          <p:cNvSpPr/>
          <p:nvPr/>
        </p:nvSpPr>
        <p:spPr>
          <a:xfrm>
            <a:off x="-1" y="0"/>
            <a:ext cx="6087677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28600" dist="152400" dir="21540000" sx="96000" sy="96000" algn="t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5F6AD1-1E6C-46AF-8431-6627180FF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733" y="858981"/>
            <a:ext cx="4556749" cy="2281052"/>
          </a:xfrm>
        </p:spPr>
        <p:txBody>
          <a:bodyPr anchor="b"/>
          <a:lstStyle>
            <a:lvl1pPr>
              <a:def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8A91F9-760E-4CF4-8A03-FA1482C35E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559826" y="865909"/>
            <a:ext cx="4582548" cy="512618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49A9D5-BA6E-4C4A-88A0-5BB86958B8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8733" y="3429000"/>
            <a:ext cx="4556749" cy="2590800"/>
          </a:xfrm>
        </p:spPr>
        <p:txBody>
          <a:bodyPr/>
          <a:lstStyle>
            <a:lvl1pPr marL="0" indent="0"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56899E-70A1-4EFB-87EC-6C4F3BC036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9184" y="6236208"/>
            <a:ext cx="3037459" cy="365125"/>
          </a:xfrm>
        </p:spPr>
        <p:txBody>
          <a:bodyPr/>
          <a:lstStyle/>
          <a:p>
            <a:fld id="{01AF0C4B-5A4A-45CA-ABEC-10F107160D33}" type="datetime1">
              <a:rPr lang="en-US" smtClean="0"/>
              <a:t>5/18/2023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C34B05-4931-4BC8-BD43-9E6B944B3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237744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ABE5D-7EA4-4D33-B23E-52E640CBF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DF0DB5EA-94EC-4DB5-B8E5-B454005C1552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699FF82-B951-46E6-AEA7-0993C867FB6D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4239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38E7D36-B1C9-463C-983F-AEA5810A60D0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B9A221-B33F-47C2-85FF-2C8F363D797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0E0EF1-7626-4514-9337-271DD661B1E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5" name="Rectangle 64">
            <a:extLst>
              <a:ext uri="{FF2B5EF4-FFF2-40B4-BE49-F238E27FC236}">
                <a16:creationId xmlns:a16="http://schemas.microsoft.com/office/drawing/2014/main" id="{5F0B1492-9A00-4F80-8771-0BB2C2C4353C}"/>
              </a:ext>
            </a:extLst>
          </p:cNvPr>
          <p:cNvSpPr/>
          <p:nvPr/>
        </p:nvSpPr>
        <p:spPr>
          <a:xfrm>
            <a:off x="0" y="-2"/>
            <a:ext cx="12188952" cy="2544415"/>
          </a:xfrm>
          <a:prstGeom prst="rect">
            <a:avLst/>
          </a:prstGeom>
          <a:ln>
            <a:noFill/>
          </a:ln>
          <a:effectLst>
            <a:outerShdw blurRad="190500" dist="127000" dir="5460000" sx="94000" sy="94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462805-4F8E-44FE-905C-2C3F1A2B3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10380573" cy="1432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45021C-0380-49AA-ADA1-A8B473FBF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1799" y="2750126"/>
            <a:ext cx="10381205" cy="32617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A2409-F298-40BF-BFAC-65A3E71D29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2481" y="624007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989806E-8E94-473C-AEE7-BE6F15F85533}" type="datetime1">
              <a:rPr lang="en-US" smtClean="0"/>
              <a:t>5/18/2023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799D8-4DBF-4BB2-8D2B-65592ADC90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81" y="23619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99666-11C3-48A1-966C-439EBF9D9A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89782" y="235881"/>
            <a:ext cx="756746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1400" b="1" kern="1200" smtClean="0">
                <a:solidFill>
                  <a:schemeClr val="tx1"/>
                </a:solidFill>
                <a:latin typeface="Bierstadt" panose="020B0504020202020204" pitchFamily="34" charset="0"/>
                <a:ea typeface="+mn-ea"/>
                <a:cs typeface="+mn-cs"/>
              </a:defRPr>
            </a:lvl1pPr>
          </a:lstStyle>
          <a:p>
            <a:fld id="{B4A918BC-4D43-4B42-B3C0-E7EBE25E6AF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7FAC7B62-8ACC-41ED-80AB-8D1CDF38B9E4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45FF525-9A83-4625-99D9-B267BDE077E7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0965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2" r:id="rId6"/>
    <p:sldLayoutId id="2147483738" r:id="rId7"/>
    <p:sldLayoutId id="2147483739" r:id="rId8"/>
    <p:sldLayoutId id="2147483740" r:id="rId9"/>
    <p:sldLayoutId id="2147483741" r:id="rId10"/>
    <p:sldLayoutId id="2147483743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38E7D36-B1C9-463C-983F-AEA5810A6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B9A221-B33F-47C2-85FF-2C8F363D79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CD0E0EF1-7626-4514-9337-271DD661B1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5F0B1492-9A00-4F80-8771-0BB2C2C435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88952" cy="2544415"/>
          </a:xfrm>
          <a:prstGeom prst="rect">
            <a:avLst/>
          </a:prstGeom>
          <a:ln>
            <a:noFill/>
          </a:ln>
          <a:effectLst>
            <a:outerShdw blurRad="190500" dist="127000" dir="5460000" sx="94000" sy="94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FAC7B62-8ACC-41ED-80AB-8D1CDF38B9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45FF525-9A83-4625-99D9-B267BDE07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1" name="Slide Background">
            <a:extLst>
              <a:ext uri="{FF2B5EF4-FFF2-40B4-BE49-F238E27FC236}">
                <a16:creationId xmlns:a16="http://schemas.microsoft.com/office/drawing/2014/main" id="{B210AC1D-4063-4C6E-9528-FA9C4C0C18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02F8C595-E68C-4306-AED8-DC7826A0A5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144310" cy="6858000"/>
          </a:xfrm>
          <a:prstGeom prst="rect">
            <a:avLst/>
          </a:prstGeom>
          <a:ln>
            <a:noFill/>
          </a:ln>
          <a:effectLst>
            <a:outerShdw blurRad="889000" dist="406400" dir="21540000" sx="90000" sy="90000" algn="t" rotWithShape="0">
              <a:srgbClr val="00000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5D19CEB3-1F58-D3D5-BF53-DDE18B60FF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04972" y="858983"/>
            <a:ext cx="4502552" cy="2021378"/>
          </a:xfr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>
                <a:latin typeface="Comic Sans MS" panose="030F0702030302020204" pitchFamily="66" charset="0"/>
              </a:rPr>
              <a:t>Части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на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речта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4" name="Picture 3" descr="Картина, която съдържа карта&#10;&#10;Описанието е генерирано автоматично">
            <a:extLst>
              <a:ext uri="{FF2B5EF4-FFF2-40B4-BE49-F238E27FC236}">
                <a16:creationId xmlns:a16="http://schemas.microsoft.com/office/drawing/2014/main" id="{C59B9F06-CFEA-C354-0D4A-7934DC76D41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990" r="21349" b="1"/>
          <a:stretch/>
        </p:blipFill>
        <p:spPr>
          <a:xfrm>
            <a:off x="-1" y="-2"/>
            <a:ext cx="6374929" cy="6858002"/>
          </a:xfrm>
          <a:prstGeom prst="rect">
            <a:avLst/>
          </a:prstGeom>
        </p:spPr>
      </p:pic>
      <p:sp>
        <p:nvSpPr>
          <p:cNvPr id="3" name="Подзаглавие 2">
            <a:extLst>
              <a:ext uri="{FF2B5EF4-FFF2-40B4-BE49-F238E27FC236}">
                <a16:creationId xmlns:a16="http://schemas.microsoft.com/office/drawing/2014/main" id="{9E2DCB27-AA10-3CBC-0748-A15C8FEA6F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8582" y="3282696"/>
            <a:ext cx="3968783" cy="2957383"/>
          </a:xfrm>
          <a:noFill/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dirty="0" err="1">
                <a:latin typeface="Comic Sans MS" panose="030F0702030302020204" pitchFamily="66" charset="0"/>
              </a:rPr>
              <a:t>Съществителни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имена</a:t>
            </a:r>
            <a:endParaRPr lang="en-US" dirty="0">
              <a:latin typeface="Comic Sans MS" panose="030F0702030302020204" pitchFamily="66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dirty="0" err="1">
                <a:latin typeface="Comic Sans MS" panose="030F0702030302020204" pitchFamily="66" charset="0"/>
              </a:rPr>
              <a:t>Прилагателни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имена</a:t>
            </a:r>
            <a:r>
              <a:rPr lang="en-US" dirty="0">
                <a:latin typeface="Comic Sans MS" panose="030F0702030302020204" pitchFamily="66" charset="0"/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dirty="0" err="1">
                <a:latin typeface="Comic Sans MS" panose="030F0702030302020204" pitchFamily="66" charset="0"/>
              </a:rPr>
              <a:t>Глаголи</a:t>
            </a:r>
            <a:r>
              <a:rPr lang="en-US" dirty="0">
                <a:latin typeface="Comic Sans MS" panose="030F0702030302020204" pitchFamily="66" charset="0"/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dirty="0" err="1">
                <a:latin typeface="Comic Sans MS" panose="030F0702030302020204" pitchFamily="66" charset="0"/>
              </a:rPr>
              <a:t>Лични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местоимения</a:t>
            </a:r>
            <a:endParaRPr lang="en-US" dirty="0">
              <a:latin typeface="Comic Sans MS" panose="030F0702030302020204" pitchFamily="66" charset="0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58B1629-F209-47B0-BA59-6BD937DBB0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Текстово поле 4">
            <a:extLst>
              <a:ext uri="{FF2B5EF4-FFF2-40B4-BE49-F238E27FC236}">
                <a16:creationId xmlns:a16="http://schemas.microsoft.com/office/drawing/2014/main" id="{887DF796-D258-6DDB-73A7-CDD64EA1BFA2}"/>
              </a:ext>
            </a:extLst>
          </p:cNvPr>
          <p:cNvSpPr txBox="1"/>
          <p:nvPr/>
        </p:nvSpPr>
        <p:spPr>
          <a:xfrm rot="1993544">
            <a:off x="11177389" y="289365"/>
            <a:ext cx="825867" cy="36933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bg-BG" dirty="0"/>
              <a:t>Урок 2</a:t>
            </a:r>
          </a:p>
        </p:txBody>
      </p:sp>
    </p:spTree>
    <p:extLst>
      <p:ext uri="{BB962C8B-B14F-4D97-AF65-F5344CB8AC3E}">
        <p14:creationId xmlns:p14="http://schemas.microsoft.com/office/powerpoint/2010/main" val="1625038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ово поле 1">
            <a:extLst>
              <a:ext uri="{FF2B5EF4-FFF2-40B4-BE49-F238E27FC236}">
                <a16:creationId xmlns:a16="http://schemas.microsoft.com/office/drawing/2014/main" id="{671675D6-72B6-6392-6334-DE626D4C6B5F}"/>
              </a:ext>
            </a:extLst>
          </p:cNvPr>
          <p:cNvSpPr txBox="1"/>
          <p:nvPr/>
        </p:nvSpPr>
        <p:spPr>
          <a:xfrm>
            <a:off x="7326566" y="0"/>
            <a:ext cx="4865434" cy="19389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bg-BG" sz="4000" dirty="0">
                <a:latin typeface="Comic Sans MS" panose="030F0702030302020204" pitchFamily="66" charset="0"/>
              </a:rPr>
              <a:t>Искам </a:t>
            </a:r>
            <a:r>
              <a:rPr lang="bg-BG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  <a:t>да</a:t>
            </a:r>
            <a:r>
              <a:rPr lang="bg-BG" sz="4000" dirty="0">
                <a:latin typeface="Comic Sans MS" panose="030F0702030302020204" pitchFamily="66" charset="0"/>
              </a:rPr>
              <a:t> чистя.</a:t>
            </a:r>
          </a:p>
          <a:p>
            <a:endParaRPr lang="bg-BG" sz="4000" dirty="0">
              <a:latin typeface="Comic Sans MS" panose="030F0702030302020204" pitchFamily="66" charset="0"/>
            </a:endParaRPr>
          </a:p>
          <a:p>
            <a:r>
              <a:rPr lang="bg-BG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omic Sans MS" panose="030F0702030302020204" pitchFamily="66" charset="0"/>
              </a:rPr>
              <a:t>Не</a:t>
            </a:r>
            <a:r>
              <a:rPr lang="bg-BG" sz="4000" dirty="0">
                <a:latin typeface="Comic Sans MS" panose="030F0702030302020204" pitchFamily="66" charset="0"/>
              </a:rPr>
              <a:t> искам </a:t>
            </a:r>
            <a:r>
              <a:rPr lang="bg-BG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  <a:t>да</a:t>
            </a:r>
            <a:r>
              <a:rPr lang="bg-BG" sz="4000" dirty="0">
                <a:latin typeface="Comic Sans MS" panose="030F0702030302020204" pitchFamily="66" charset="0"/>
              </a:rPr>
              <a:t> чистя.</a:t>
            </a:r>
          </a:p>
        </p:txBody>
      </p:sp>
      <p:sp>
        <p:nvSpPr>
          <p:cNvPr id="3" name="Текстово поле 2">
            <a:extLst>
              <a:ext uri="{FF2B5EF4-FFF2-40B4-BE49-F238E27FC236}">
                <a16:creationId xmlns:a16="http://schemas.microsoft.com/office/drawing/2014/main" id="{797BC823-0BB4-62E9-E018-F85DBF11DB48}"/>
              </a:ext>
            </a:extLst>
          </p:cNvPr>
          <p:cNvSpPr txBox="1"/>
          <p:nvPr/>
        </p:nvSpPr>
        <p:spPr>
          <a:xfrm>
            <a:off x="787078" y="861774"/>
            <a:ext cx="5523756" cy="4031873"/>
          </a:xfrm>
          <a:custGeom>
            <a:avLst/>
            <a:gdLst>
              <a:gd name="connsiteX0" fmla="*/ 0 w 5523756"/>
              <a:gd name="connsiteY0" fmla="*/ 0 h 4031873"/>
              <a:gd name="connsiteX1" fmla="*/ 5523756 w 5523756"/>
              <a:gd name="connsiteY1" fmla="*/ 0 h 4031873"/>
              <a:gd name="connsiteX2" fmla="*/ 5523756 w 5523756"/>
              <a:gd name="connsiteY2" fmla="*/ 4031873 h 4031873"/>
              <a:gd name="connsiteX3" fmla="*/ 0 w 5523756"/>
              <a:gd name="connsiteY3" fmla="*/ 4031873 h 4031873"/>
              <a:gd name="connsiteX4" fmla="*/ 0 w 5523756"/>
              <a:gd name="connsiteY4" fmla="*/ 0 h 4031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23756" h="4031873" extrusionOk="0">
                <a:moveTo>
                  <a:pt x="0" y="0"/>
                </a:moveTo>
                <a:cubicBezTo>
                  <a:pt x="1854996" y="-42219"/>
                  <a:pt x="4729953" y="63140"/>
                  <a:pt x="5523756" y="0"/>
                </a:cubicBezTo>
                <a:cubicBezTo>
                  <a:pt x="5651389" y="1826055"/>
                  <a:pt x="5469576" y="2497794"/>
                  <a:pt x="5523756" y="4031873"/>
                </a:cubicBezTo>
                <a:cubicBezTo>
                  <a:pt x="4969389" y="4125528"/>
                  <a:pt x="2540911" y="3966071"/>
                  <a:pt x="0" y="4031873"/>
                </a:cubicBezTo>
                <a:cubicBezTo>
                  <a:pt x="-19792" y="2281307"/>
                  <a:pt x="164427" y="996127"/>
                  <a:pt x="0" y="0"/>
                </a:cubicBezTo>
                <a:close/>
              </a:path>
            </a:pathLst>
          </a:custGeom>
          <a:noFill/>
          <a:ln w="38100">
            <a:solidFill>
              <a:schemeClr val="accent1"/>
            </a:solidFill>
            <a:extLst>
              <a:ext uri="{C807C97D-BFC1-408E-A445-0C87EB9F89A2}">
                <ask:lineSketchStyleProps xmlns:ask="http://schemas.microsoft.com/office/drawing/2018/sketchyshapes" sd="879248734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none" rtlCol="0">
            <a:spAutoFit/>
          </a:bodyPr>
          <a:lstStyle/>
          <a:p>
            <a:r>
              <a:rPr lang="bg-BG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да откажем/ отречем </a:t>
            </a:r>
          </a:p>
          <a:p>
            <a:r>
              <a:rPr lang="bg-BG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преди глагола поставяме </a:t>
            </a:r>
            <a:r>
              <a:rPr lang="bg-BG" sz="3200" b="1" u="sng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</a:p>
          <a:p>
            <a:pPr algn="ctr"/>
            <a:endParaRPr lang="bg-BG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bg-BG" sz="3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Не</a:t>
            </a:r>
            <a:r>
              <a:rPr lang="bg-BG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 искам да ….</a:t>
            </a:r>
          </a:p>
          <a:p>
            <a:pPr algn="ctr"/>
            <a:r>
              <a:rPr lang="bg-BG" sz="3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Не</a:t>
            </a:r>
            <a:r>
              <a:rPr lang="bg-BG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 бих искал да …</a:t>
            </a:r>
          </a:p>
          <a:p>
            <a:pPr algn="ctr"/>
            <a:r>
              <a:rPr lang="bg-BG" sz="3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Не</a:t>
            </a:r>
            <a:r>
              <a:rPr lang="bg-BG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 трябва да …</a:t>
            </a:r>
          </a:p>
          <a:p>
            <a:pPr algn="ctr"/>
            <a:r>
              <a:rPr lang="bg-BG" sz="3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Не</a:t>
            </a:r>
            <a:r>
              <a:rPr lang="bg-BG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 може да ….</a:t>
            </a:r>
          </a:p>
          <a:p>
            <a:pPr algn="ctr"/>
            <a:r>
              <a:rPr lang="bg-BG" sz="3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Не</a:t>
            </a:r>
            <a:r>
              <a:rPr lang="bg-BG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 е хубаво да …</a:t>
            </a:r>
          </a:p>
        </p:txBody>
      </p:sp>
      <p:pic>
        <p:nvPicPr>
          <p:cNvPr id="5" name="Картина 4" descr="Картина, която съдържа текст, графична колекция&#10;&#10;Описанието е генерирано автоматично">
            <a:extLst>
              <a:ext uri="{FF2B5EF4-FFF2-40B4-BE49-F238E27FC236}">
                <a16:creationId xmlns:a16="http://schemas.microsoft.com/office/drawing/2014/main" id="{0B35479D-C80B-63DE-5FD8-5B6259C5ECB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439"/>
          <a:stretch/>
        </p:blipFill>
        <p:spPr>
          <a:xfrm>
            <a:off x="7164729" y="3833792"/>
            <a:ext cx="4737679" cy="2727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629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ово поле 1">
            <a:extLst>
              <a:ext uri="{FF2B5EF4-FFF2-40B4-BE49-F238E27FC236}">
                <a16:creationId xmlns:a16="http://schemas.microsoft.com/office/drawing/2014/main" id="{CDAB340C-F829-35D1-FC82-6103D4E3390E}"/>
              </a:ext>
            </a:extLst>
          </p:cNvPr>
          <p:cNvSpPr txBox="1"/>
          <p:nvPr/>
        </p:nvSpPr>
        <p:spPr>
          <a:xfrm>
            <a:off x="65332" y="1271363"/>
            <a:ext cx="5153535" cy="3779758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bg-BG" sz="5400" b="1" dirty="0">
                <a:ln w="12700">
                  <a:solidFill>
                    <a:srgbClr val="F4B69A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(не) обичам …</a:t>
            </a:r>
          </a:p>
          <a:p>
            <a:pPr algn="ctr"/>
            <a:r>
              <a:rPr lang="bg-BG" sz="5400" b="1" dirty="0">
                <a:ln w="12700">
                  <a:solidFill>
                    <a:srgbClr val="F4B69A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обожавам …</a:t>
            </a:r>
          </a:p>
          <a:p>
            <a:pPr algn="ctr"/>
            <a:r>
              <a:rPr lang="bg-BG" sz="5400" b="1" dirty="0">
                <a:ln w="12700">
                  <a:solidFill>
                    <a:srgbClr val="F4B69A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предпочитам…</a:t>
            </a:r>
          </a:p>
          <a:p>
            <a:pPr algn="ctr"/>
            <a:r>
              <a:rPr lang="bg-BG" sz="5400" b="1" dirty="0">
                <a:ln w="12700">
                  <a:solidFill>
                    <a:srgbClr val="F4B69A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мразя …</a:t>
            </a:r>
          </a:p>
        </p:txBody>
      </p:sp>
      <p:sp>
        <p:nvSpPr>
          <p:cNvPr id="3" name="Текстово поле 2">
            <a:extLst>
              <a:ext uri="{FF2B5EF4-FFF2-40B4-BE49-F238E27FC236}">
                <a16:creationId xmlns:a16="http://schemas.microsoft.com/office/drawing/2014/main" id="{0781114F-7104-22ED-4FA1-721240354347}"/>
              </a:ext>
            </a:extLst>
          </p:cNvPr>
          <p:cNvSpPr txBox="1"/>
          <p:nvPr/>
        </p:nvSpPr>
        <p:spPr>
          <a:xfrm>
            <a:off x="5590572" y="157784"/>
            <a:ext cx="6310177" cy="65424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bg-BG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да ходя на планина.</a:t>
            </a:r>
          </a:p>
          <a:p>
            <a:pPr marL="571500" indent="-5715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bg-BG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да карам скейтборд.</a:t>
            </a:r>
          </a:p>
          <a:p>
            <a:pPr marL="571500" indent="-5715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bg-BG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да играя футбол.</a:t>
            </a:r>
          </a:p>
          <a:p>
            <a:pPr marL="571500" indent="-5715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bg-BG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да смятам.</a:t>
            </a:r>
          </a:p>
          <a:p>
            <a:pPr marL="571500" indent="-5715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bg-BG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да играя на видеоигри.</a:t>
            </a:r>
          </a:p>
          <a:p>
            <a:pPr marL="571500" indent="-5715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bg-BG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да играя шах.</a:t>
            </a:r>
          </a:p>
          <a:p>
            <a:pPr marL="571500" indent="-5715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bg-BG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да мия чинии.</a:t>
            </a:r>
          </a:p>
        </p:txBody>
      </p:sp>
      <p:sp>
        <p:nvSpPr>
          <p:cNvPr id="4" name="Текстово поле 3">
            <a:extLst>
              <a:ext uri="{FF2B5EF4-FFF2-40B4-BE49-F238E27FC236}">
                <a16:creationId xmlns:a16="http://schemas.microsoft.com/office/drawing/2014/main" id="{880422A1-CA46-9641-0409-8128C1B11715}"/>
              </a:ext>
            </a:extLst>
          </p:cNvPr>
          <p:cNvSpPr txBox="1"/>
          <p:nvPr/>
        </p:nvSpPr>
        <p:spPr>
          <a:xfrm rot="21001319">
            <a:off x="84200" y="5383164"/>
            <a:ext cx="5614166" cy="707886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bg-BG" sz="2000" dirty="0"/>
              <a:t>Избери предложение от лявата и дясната колона </a:t>
            </a:r>
          </a:p>
          <a:p>
            <a:r>
              <a:rPr lang="bg-BG" sz="2000" dirty="0"/>
              <a:t>и състави изречение.</a:t>
            </a:r>
          </a:p>
        </p:txBody>
      </p:sp>
    </p:spTree>
    <p:extLst>
      <p:ext uri="{BB962C8B-B14F-4D97-AF65-F5344CB8AC3E}">
        <p14:creationId xmlns:p14="http://schemas.microsoft.com/office/powerpoint/2010/main" val="34919135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ово поле 1">
            <a:extLst>
              <a:ext uri="{FF2B5EF4-FFF2-40B4-BE49-F238E27FC236}">
                <a16:creationId xmlns:a16="http://schemas.microsoft.com/office/drawing/2014/main" id="{CDAB340C-F829-35D1-FC82-6103D4E3390E}"/>
              </a:ext>
            </a:extLst>
          </p:cNvPr>
          <p:cNvSpPr txBox="1"/>
          <p:nvPr/>
        </p:nvSpPr>
        <p:spPr>
          <a:xfrm>
            <a:off x="65332" y="1271363"/>
            <a:ext cx="5153535" cy="3779758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bg-BG" sz="5400" b="1" dirty="0">
                <a:ln w="12700">
                  <a:solidFill>
                    <a:srgbClr val="F4B69A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(не) обичам …</a:t>
            </a:r>
          </a:p>
          <a:p>
            <a:pPr algn="ctr"/>
            <a:r>
              <a:rPr lang="bg-BG" sz="5400" b="1" dirty="0">
                <a:ln w="12700">
                  <a:solidFill>
                    <a:srgbClr val="F4B69A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обожавам …</a:t>
            </a:r>
          </a:p>
          <a:p>
            <a:pPr algn="ctr"/>
            <a:r>
              <a:rPr lang="bg-BG" sz="5400" b="1" dirty="0">
                <a:ln w="12700">
                  <a:solidFill>
                    <a:srgbClr val="F4B69A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предпочитам…</a:t>
            </a:r>
          </a:p>
          <a:p>
            <a:pPr algn="ctr"/>
            <a:r>
              <a:rPr lang="bg-BG" sz="5400" b="1" dirty="0">
                <a:ln w="12700">
                  <a:solidFill>
                    <a:srgbClr val="F4B69A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мразя …</a:t>
            </a:r>
          </a:p>
        </p:txBody>
      </p:sp>
      <p:sp>
        <p:nvSpPr>
          <p:cNvPr id="3" name="Текстово поле 2">
            <a:extLst>
              <a:ext uri="{FF2B5EF4-FFF2-40B4-BE49-F238E27FC236}">
                <a16:creationId xmlns:a16="http://schemas.microsoft.com/office/drawing/2014/main" id="{0781114F-7104-22ED-4FA1-721240354347}"/>
              </a:ext>
            </a:extLst>
          </p:cNvPr>
          <p:cNvSpPr txBox="1"/>
          <p:nvPr/>
        </p:nvSpPr>
        <p:spPr>
          <a:xfrm>
            <a:off x="5590572" y="157784"/>
            <a:ext cx="6310177" cy="65424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bg-BG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да чета.</a:t>
            </a:r>
          </a:p>
          <a:p>
            <a:pPr marL="571500" indent="-5715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bg-BG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да слушам рап.</a:t>
            </a:r>
          </a:p>
          <a:p>
            <a:pPr marL="571500" indent="-5715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bg-BG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да играя тенис.</a:t>
            </a:r>
          </a:p>
          <a:p>
            <a:pPr marL="571500" indent="-5715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bg-BG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да ходя на море.</a:t>
            </a:r>
          </a:p>
          <a:p>
            <a:pPr marL="571500" indent="-5715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bg-BG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да играя с Лего.</a:t>
            </a:r>
          </a:p>
          <a:p>
            <a:pPr marL="571500" indent="-5715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bg-BG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да ходя на училище.</a:t>
            </a:r>
          </a:p>
          <a:p>
            <a:pPr marL="571500" indent="-5715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bg-BG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да ям броколи.</a:t>
            </a:r>
          </a:p>
        </p:txBody>
      </p:sp>
      <p:sp>
        <p:nvSpPr>
          <p:cNvPr id="4" name="Текстово поле 3">
            <a:extLst>
              <a:ext uri="{FF2B5EF4-FFF2-40B4-BE49-F238E27FC236}">
                <a16:creationId xmlns:a16="http://schemas.microsoft.com/office/drawing/2014/main" id="{59078FAC-076B-443A-EBC3-7F73F1EAD7A0}"/>
              </a:ext>
            </a:extLst>
          </p:cNvPr>
          <p:cNvSpPr txBox="1"/>
          <p:nvPr/>
        </p:nvSpPr>
        <p:spPr>
          <a:xfrm rot="21001319">
            <a:off x="84200" y="5383164"/>
            <a:ext cx="5614166" cy="707886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bg-BG" sz="2000" dirty="0"/>
              <a:t>Избери предложение от лявата и дясната колона </a:t>
            </a:r>
          </a:p>
          <a:p>
            <a:r>
              <a:rPr lang="bg-BG" sz="2000" dirty="0"/>
              <a:t>и състави изречение.</a:t>
            </a:r>
          </a:p>
        </p:txBody>
      </p:sp>
    </p:spTree>
    <p:extLst>
      <p:ext uri="{BB962C8B-B14F-4D97-AF65-F5344CB8AC3E}">
        <p14:creationId xmlns:p14="http://schemas.microsoft.com/office/powerpoint/2010/main" val="9480689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ово поле 1">
            <a:extLst>
              <a:ext uri="{FF2B5EF4-FFF2-40B4-BE49-F238E27FC236}">
                <a16:creationId xmlns:a16="http://schemas.microsoft.com/office/drawing/2014/main" id="{DCC57E35-4370-5FFF-B678-17E9E5B144EF}"/>
              </a:ext>
            </a:extLst>
          </p:cNvPr>
          <p:cNvSpPr txBox="1"/>
          <p:nvPr/>
        </p:nvSpPr>
        <p:spPr>
          <a:xfrm>
            <a:off x="405114" y="347241"/>
            <a:ext cx="5092861" cy="2760345"/>
          </a:xfrm>
          <a:prstGeom prst="verticalScroll">
            <a:avLst>
              <a:gd name="adj" fmla="val 15605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bg-BG" sz="44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Не бива</a:t>
            </a:r>
          </a:p>
          <a:p>
            <a:r>
              <a:rPr lang="bg-BG" sz="44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Не трябва</a:t>
            </a:r>
          </a:p>
          <a:p>
            <a:r>
              <a:rPr lang="bg-BG" sz="44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Не може</a:t>
            </a:r>
          </a:p>
        </p:txBody>
      </p:sp>
    </p:spTree>
    <p:extLst>
      <p:ext uri="{BB962C8B-B14F-4D97-AF65-F5344CB8AC3E}">
        <p14:creationId xmlns:p14="http://schemas.microsoft.com/office/powerpoint/2010/main" val="2717782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Контейнер за съдържание 4">
            <a:extLst>
              <a:ext uri="{FF2B5EF4-FFF2-40B4-BE49-F238E27FC236}">
                <a16:creationId xmlns:a16="http://schemas.microsoft.com/office/drawing/2014/main" id="{3D66A032-9486-E95D-438C-7B592FE60BDF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00" y="794485"/>
            <a:ext cx="10312400" cy="6063515"/>
          </a:xfrm>
        </p:spPr>
      </p:pic>
      <p:sp>
        <p:nvSpPr>
          <p:cNvPr id="6" name="Текстово поле 5">
            <a:extLst>
              <a:ext uri="{FF2B5EF4-FFF2-40B4-BE49-F238E27FC236}">
                <a16:creationId xmlns:a16="http://schemas.microsoft.com/office/drawing/2014/main" id="{BAD0F146-B0B9-D097-194F-BC31316423DE}"/>
              </a:ext>
            </a:extLst>
          </p:cNvPr>
          <p:cNvSpPr txBox="1"/>
          <p:nvPr/>
        </p:nvSpPr>
        <p:spPr>
          <a:xfrm rot="20822649">
            <a:off x="18532" y="392116"/>
            <a:ext cx="2610010" cy="461665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bg-BG" sz="2400" dirty="0"/>
              <a:t>Да си припомним!</a:t>
            </a:r>
          </a:p>
        </p:txBody>
      </p:sp>
      <p:sp>
        <p:nvSpPr>
          <p:cNvPr id="7" name="Текстово поле 6">
            <a:extLst>
              <a:ext uri="{FF2B5EF4-FFF2-40B4-BE49-F238E27FC236}">
                <a16:creationId xmlns:a16="http://schemas.microsoft.com/office/drawing/2014/main" id="{EA478234-7400-1414-5C61-081E9004367B}"/>
              </a:ext>
            </a:extLst>
          </p:cNvPr>
          <p:cNvSpPr txBox="1"/>
          <p:nvPr/>
        </p:nvSpPr>
        <p:spPr>
          <a:xfrm>
            <a:off x="10035251" y="105409"/>
            <a:ext cx="1853166" cy="794802"/>
          </a:xfrm>
          <a:prstGeom prst="star6">
            <a:avLst>
              <a:gd name="adj" fmla="val 25955"/>
              <a:gd name="hf" fmla="val 115470"/>
            </a:avLst>
          </a:prstGeom>
          <a:solidFill>
            <a:srgbClr val="FFFF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rtlCol="0">
            <a:spAutoFit/>
          </a:bodyPr>
          <a:lstStyle/>
          <a:p>
            <a:r>
              <a:rPr lang="bg-BG" sz="2000" dirty="0"/>
              <a:t>1 минута!</a:t>
            </a:r>
          </a:p>
        </p:txBody>
      </p:sp>
    </p:spTree>
    <p:extLst>
      <p:ext uri="{BB962C8B-B14F-4D97-AF65-F5344CB8AC3E}">
        <p14:creationId xmlns:p14="http://schemas.microsoft.com/office/powerpoint/2010/main" val="2764496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ово поле 1">
            <a:extLst>
              <a:ext uri="{FF2B5EF4-FFF2-40B4-BE49-F238E27FC236}">
                <a16:creationId xmlns:a16="http://schemas.microsoft.com/office/drawing/2014/main" id="{2D4F653F-CF66-D1C1-BF6F-12BAC19B4E56}"/>
              </a:ext>
            </a:extLst>
          </p:cNvPr>
          <p:cNvSpPr txBox="1"/>
          <p:nvPr/>
        </p:nvSpPr>
        <p:spPr>
          <a:xfrm>
            <a:off x="622139" y="1298823"/>
            <a:ext cx="3276731" cy="35394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bg-BG" sz="2800" u="sng" dirty="0">
                <a:solidFill>
                  <a:schemeClr val="accent1"/>
                </a:solidFill>
              </a:rPr>
              <a:t>Първа група</a:t>
            </a:r>
          </a:p>
          <a:p>
            <a:pPr algn="ctr"/>
            <a:endParaRPr lang="bg-BG" sz="2800" dirty="0">
              <a:solidFill>
                <a:schemeClr val="accent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bg-BG" sz="2800" dirty="0">
                <a:solidFill>
                  <a:schemeClr val="accent1"/>
                </a:solidFill>
              </a:rPr>
              <a:t>Какво назовава</a:t>
            </a:r>
          </a:p>
          <a:p>
            <a:r>
              <a:rPr lang="bg-BG" sz="2800" dirty="0">
                <a:solidFill>
                  <a:schemeClr val="accent1"/>
                </a:solidFill>
              </a:rPr>
              <a:t>глаголът?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bg-BG" sz="2800" dirty="0">
                <a:solidFill>
                  <a:schemeClr val="accent1"/>
                </a:solidFill>
              </a:rPr>
              <a:t>С кои въпроси го </a:t>
            </a:r>
          </a:p>
          <a:p>
            <a:r>
              <a:rPr lang="bg-BG" sz="2800" dirty="0">
                <a:solidFill>
                  <a:schemeClr val="accent1"/>
                </a:solidFill>
              </a:rPr>
              <a:t>откриваме?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bg-BG" sz="2800" dirty="0">
                <a:solidFill>
                  <a:schemeClr val="accent1"/>
                </a:solidFill>
              </a:rPr>
              <a:t>По какво го </a:t>
            </a:r>
          </a:p>
          <a:p>
            <a:r>
              <a:rPr lang="bg-BG" sz="2800" dirty="0">
                <a:solidFill>
                  <a:schemeClr val="accent1"/>
                </a:solidFill>
              </a:rPr>
              <a:t>определяме?</a:t>
            </a:r>
          </a:p>
        </p:txBody>
      </p:sp>
      <p:sp>
        <p:nvSpPr>
          <p:cNvPr id="3" name="Текстово поле 2">
            <a:extLst>
              <a:ext uri="{FF2B5EF4-FFF2-40B4-BE49-F238E27FC236}">
                <a16:creationId xmlns:a16="http://schemas.microsoft.com/office/drawing/2014/main" id="{E7D980F6-0855-4483-170E-9CA79322FB41}"/>
              </a:ext>
            </a:extLst>
          </p:cNvPr>
          <p:cNvSpPr txBox="1"/>
          <p:nvPr/>
        </p:nvSpPr>
        <p:spPr>
          <a:xfrm>
            <a:off x="4240827" y="1301281"/>
            <a:ext cx="3696974" cy="3539430"/>
          </a:xfrm>
          <a:prstGeom prst="rect">
            <a:avLst/>
          </a:prstGeom>
          <a:noFill/>
          <a:ln>
            <a:solidFill>
              <a:srgbClr val="ED139F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bg-BG" sz="2800" u="sng" dirty="0">
                <a:solidFill>
                  <a:srgbClr val="ED139F"/>
                </a:solidFill>
              </a:rPr>
              <a:t>Втора група</a:t>
            </a:r>
          </a:p>
          <a:p>
            <a:endParaRPr lang="bg-BG" sz="2800" dirty="0">
              <a:solidFill>
                <a:srgbClr val="ED139F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bg-BG" sz="2800" dirty="0">
                <a:solidFill>
                  <a:srgbClr val="ED139F"/>
                </a:solidFill>
              </a:rPr>
              <a:t>Какво назовава </a:t>
            </a:r>
          </a:p>
          <a:p>
            <a:r>
              <a:rPr lang="bg-BG" sz="2800" dirty="0">
                <a:solidFill>
                  <a:srgbClr val="ED139F"/>
                </a:solidFill>
              </a:rPr>
              <a:t>съществителното име?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bg-BG" sz="2800" dirty="0">
                <a:solidFill>
                  <a:srgbClr val="ED139F"/>
                </a:solidFill>
              </a:rPr>
              <a:t>С кои въпроси </a:t>
            </a:r>
          </a:p>
          <a:p>
            <a:r>
              <a:rPr lang="bg-BG" sz="2800" dirty="0">
                <a:solidFill>
                  <a:srgbClr val="ED139F"/>
                </a:solidFill>
              </a:rPr>
              <a:t>го откриваме?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bg-BG" sz="2800" dirty="0">
                <a:solidFill>
                  <a:srgbClr val="ED139F"/>
                </a:solidFill>
              </a:rPr>
              <a:t>По какво го </a:t>
            </a:r>
          </a:p>
          <a:p>
            <a:r>
              <a:rPr lang="bg-BG" sz="2800" dirty="0">
                <a:solidFill>
                  <a:srgbClr val="ED139F"/>
                </a:solidFill>
              </a:rPr>
              <a:t>определяме?</a:t>
            </a:r>
          </a:p>
        </p:txBody>
      </p:sp>
      <p:sp>
        <p:nvSpPr>
          <p:cNvPr id="4" name="Текстово поле 3">
            <a:extLst>
              <a:ext uri="{FF2B5EF4-FFF2-40B4-BE49-F238E27FC236}">
                <a16:creationId xmlns:a16="http://schemas.microsoft.com/office/drawing/2014/main" id="{187DDB24-A1BE-199A-15AD-95B07C19425C}"/>
              </a:ext>
            </a:extLst>
          </p:cNvPr>
          <p:cNvSpPr txBox="1"/>
          <p:nvPr/>
        </p:nvSpPr>
        <p:spPr>
          <a:xfrm>
            <a:off x="8279758" y="1217800"/>
            <a:ext cx="3468835" cy="353943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bg-BG" sz="2800" u="sng" dirty="0">
                <a:solidFill>
                  <a:srgbClr val="7030A0"/>
                </a:solidFill>
              </a:rPr>
              <a:t>Трета група</a:t>
            </a:r>
          </a:p>
          <a:p>
            <a:endParaRPr lang="bg-BG" sz="2800" dirty="0">
              <a:solidFill>
                <a:srgbClr val="7030A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bg-BG" sz="2800" dirty="0">
                <a:solidFill>
                  <a:srgbClr val="7030A0"/>
                </a:solidFill>
              </a:rPr>
              <a:t>Какво назовава </a:t>
            </a:r>
          </a:p>
          <a:p>
            <a:r>
              <a:rPr lang="bg-BG" sz="2800" dirty="0">
                <a:solidFill>
                  <a:srgbClr val="7030A0"/>
                </a:solidFill>
              </a:rPr>
              <a:t>прилагателното име?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bg-BG" sz="2800" dirty="0">
                <a:solidFill>
                  <a:srgbClr val="7030A0"/>
                </a:solidFill>
              </a:rPr>
              <a:t>С кои въпроси </a:t>
            </a:r>
          </a:p>
          <a:p>
            <a:r>
              <a:rPr lang="bg-BG" sz="2800" dirty="0">
                <a:solidFill>
                  <a:srgbClr val="7030A0"/>
                </a:solidFill>
              </a:rPr>
              <a:t>го откриваме?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bg-BG" sz="2800" dirty="0">
                <a:solidFill>
                  <a:srgbClr val="7030A0"/>
                </a:solidFill>
              </a:rPr>
              <a:t>По какво го </a:t>
            </a:r>
          </a:p>
          <a:p>
            <a:r>
              <a:rPr lang="bg-BG" sz="2800" dirty="0">
                <a:solidFill>
                  <a:srgbClr val="7030A0"/>
                </a:solidFill>
              </a:rPr>
              <a:t>определяме?</a:t>
            </a:r>
          </a:p>
        </p:txBody>
      </p:sp>
    </p:spTree>
    <p:extLst>
      <p:ext uri="{BB962C8B-B14F-4D97-AF65-F5344CB8AC3E}">
        <p14:creationId xmlns:p14="http://schemas.microsoft.com/office/powerpoint/2010/main" val="4195770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ово поле 1">
            <a:extLst>
              <a:ext uri="{FF2B5EF4-FFF2-40B4-BE49-F238E27FC236}">
                <a16:creationId xmlns:a16="http://schemas.microsoft.com/office/drawing/2014/main" id="{BEE0CF7E-A5CD-3EAA-29BF-436E2360F58B}"/>
              </a:ext>
            </a:extLst>
          </p:cNvPr>
          <p:cNvSpPr txBox="1"/>
          <p:nvPr/>
        </p:nvSpPr>
        <p:spPr>
          <a:xfrm>
            <a:off x="416688" y="497711"/>
            <a:ext cx="3801041" cy="58477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bg-BG" sz="3200" dirty="0">
                <a:latin typeface="Comic Sans MS" panose="030F0702030302020204" pitchFamily="66" charset="0"/>
              </a:rPr>
              <a:t>Време на глагола:</a:t>
            </a:r>
          </a:p>
        </p:txBody>
      </p:sp>
      <p:sp>
        <p:nvSpPr>
          <p:cNvPr id="4" name="Текстово поле 3">
            <a:extLst>
              <a:ext uri="{FF2B5EF4-FFF2-40B4-BE49-F238E27FC236}">
                <a16:creationId xmlns:a16="http://schemas.microsoft.com/office/drawing/2014/main" id="{F3078709-843E-F2AA-CDB3-F155BFB2B036}"/>
              </a:ext>
            </a:extLst>
          </p:cNvPr>
          <p:cNvSpPr txBox="1"/>
          <p:nvPr/>
        </p:nvSpPr>
        <p:spPr>
          <a:xfrm>
            <a:off x="578734" y="2521059"/>
            <a:ext cx="10677923" cy="1815882"/>
          </a:xfrm>
          <a:custGeom>
            <a:avLst/>
            <a:gdLst>
              <a:gd name="connsiteX0" fmla="*/ 0 w 10677923"/>
              <a:gd name="connsiteY0" fmla="*/ 0 h 1815882"/>
              <a:gd name="connsiteX1" fmla="*/ 10677923 w 10677923"/>
              <a:gd name="connsiteY1" fmla="*/ 0 h 1815882"/>
              <a:gd name="connsiteX2" fmla="*/ 10677923 w 10677923"/>
              <a:gd name="connsiteY2" fmla="*/ 1815882 h 1815882"/>
              <a:gd name="connsiteX3" fmla="*/ 0 w 10677923"/>
              <a:gd name="connsiteY3" fmla="*/ 1815882 h 1815882"/>
              <a:gd name="connsiteX4" fmla="*/ 0 w 10677923"/>
              <a:gd name="connsiteY4" fmla="*/ 0 h 18158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677923" h="1815882" extrusionOk="0">
                <a:moveTo>
                  <a:pt x="0" y="0"/>
                </a:moveTo>
                <a:cubicBezTo>
                  <a:pt x="3557696" y="169568"/>
                  <a:pt x="7551816" y="63941"/>
                  <a:pt x="10677923" y="0"/>
                </a:cubicBezTo>
                <a:cubicBezTo>
                  <a:pt x="10767292" y="504342"/>
                  <a:pt x="10668735" y="1162116"/>
                  <a:pt x="10677923" y="1815882"/>
                </a:cubicBezTo>
                <a:cubicBezTo>
                  <a:pt x="8648025" y="1930583"/>
                  <a:pt x="2880178" y="1857076"/>
                  <a:pt x="0" y="1815882"/>
                </a:cubicBezTo>
                <a:cubicBezTo>
                  <a:pt x="21012" y="1028392"/>
                  <a:pt x="-39231" y="317140"/>
                  <a:pt x="0" y="0"/>
                </a:cubicBezTo>
                <a:close/>
              </a:path>
            </a:pathLst>
          </a:custGeom>
          <a:noFill/>
          <a:ln>
            <a:solidFill>
              <a:schemeClr val="tx2"/>
            </a:solidFill>
            <a:extLst>
              <a:ext uri="{C807C97D-BFC1-408E-A445-0C87EB9F89A2}">
                <ask:lineSketchStyleProps xmlns:ask="http://schemas.microsoft.com/office/drawing/2018/sketchyshapes" sd="253508993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none" rtlCol="0">
            <a:spAutoFit/>
          </a:bodyPr>
          <a:lstStyle/>
          <a:p>
            <a:r>
              <a:rPr lang="bg-BG" sz="2800" i="1" dirty="0"/>
              <a:t>Вчера с батко ходихме на кино. Гледахме филм за динозаврите.</a:t>
            </a:r>
          </a:p>
          <a:p>
            <a:r>
              <a:rPr lang="bg-BG" sz="2800" i="1" dirty="0"/>
              <a:t>Аз много обичам истории за тях! Днес съм в библиотеката, за да </a:t>
            </a:r>
          </a:p>
          <a:p>
            <a:r>
              <a:rPr lang="bg-BG" sz="2800" i="1" dirty="0"/>
              <a:t>си взема енциклопедия. Утре ще разкажа на приятелите си </a:t>
            </a:r>
          </a:p>
          <a:p>
            <a:r>
              <a:rPr lang="bg-BG" sz="2800" i="1" dirty="0"/>
              <a:t>интересни неща.</a:t>
            </a:r>
          </a:p>
        </p:txBody>
      </p:sp>
      <p:sp>
        <p:nvSpPr>
          <p:cNvPr id="5" name="Текстово поле 4">
            <a:extLst>
              <a:ext uri="{FF2B5EF4-FFF2-40B4-BE49-F238E27FC236}">
                <a16:creationId xmlns:a16="http://schemas.microsoft.com/office/drawing/2014/main" id="{71B34DB5-B445-5BB0-83CE-4289B0A0AE20}"/>
              </a:ext>
            </a:extLst>
          </p:cNvPr>
          <p:cNvSpPr txBox="1"/>
          <p:nvPr/>
        </p:nvSpPr>
        <p:spPr>
          <a:xfrm>
            <a:off x="810228" y="5636871"/>
            <a:ext cx="9054210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bg-BG" sz="2000" b="1" dirty="0"/>
              <a:t>Подчертайте глаголите в текста. Кога се развива действието, което назовават? </a:t>
            </a:r>
          </a:p>
        </p:txBody>
      </p:sp>
      <p:pic>
        <p:nvPicPr>
          <p:cNvPr id="7" name="Картина 6" descr="Картина, която съдържа текст&#10;&#10;Описанието е генерирано автоматично">
            <a:extLst>
              <a:ext uri="{FF2B5EF4-FFF2-40B4-BE49-F238E27FC236}">
                <a16:creationId xmlns:a16="http://schemas.microsoft.com/office/drawing/2014/main" id="{3DD7158F-7A6B-A518-6B0A-97D33064FC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875" y="21463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39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ово поле 1">
            <a:extLst>
              <a:ext uri="{FF2B5EF4-FFF2-40B4-BE49-F238E27FC236}">
                <a16:creationId xmlns:a16="http://schemas.microsoft.com/office/drawing/2014/main" id="{EDDB6C34-C1E9-8046-A76D-5C9669594542}"/>
              </a:ext>
            </a:extLst>
          </p:cNvPr>
          <p:cNvSpPr txBox="1"/>
          <p:nvPr/>
        </p:nvSpPr>
        <p:spPr>
          <a:xfrm>
            <a:off x="1620457" y="2824223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bg-BG" sz="3600" dirty="0">
              <a:latin typeface="Comic Sans MS" panose="030F0702030302020204" pitchFamily="66" charset="0"/>
            </a:endParaRPr>
          </a:p>
          <a:p>
            <a:endParaRPr lang="bg-BG" dirty="0"/>
          </a:p>
          <a:p>
            <a:endParaRPr lang="bg-BG" dirty="0"/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B18E106D-8D34-56AC-2B49-647F2E48E3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492909"/>
              </p:ext>
            </p:extLst>
          </p:nvPr>
        </p:nvGraphicFramePr>
        <p:xfrm>
          <a:off x="717630" y="370390"/>
          <a:ext cx="10486662" cy="62615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5554">
                  <a:extLst>
                    <a:ext uri="{9D8B030D-6E8A-4147-A177-3AD203B41FA5}">
                      <a16:colId xmlns:a16="http://schemas.microsoft.com/office/drawing/2014/main" val="3744796900"/>
                    </a:ext>
                  </a:extLst>
                </a:gridCol>
                <a:gridCol w="3495554">
                  <a:extLst>
                    <a:ext uri="{9D8B030D-6E8A-4147-A177-3AD203B41FA5}">
                      <a16:colId xmlns:a16="http://schemas.microsoft.com/office/drawing/2014/main" val="3005417370"/>
                    </a:ext>
                  </a:extLst>
                </a:gridCol>
                <a:gridCol w="3495554">
                  <a:extLst>
                    <a:ext uri="{9D8B030D-6E8A-4147-A177-3AD203B41FA5}">
                      <a16:colId xmlns:a16="http://schemas.microsoft.com/office/drawing/2014/main" val="3267868036"/>
                    </a:ext>
                  </a:extLst>
                </a:gridCol>
              </a:tblGrid>
              <a:tr h="780863">
                <a:tc>
                  <a:txBody>
                    <a:bodyPr/>
                    <a:lstStyle/>
                    <a:p>
                      <a:pPr algn="ctr"/>
                      <a:r>
                        <a:rPr lang="bg-BG" sz="3600">
                          <a:latin typeface="Comic Sans MS" panose="030F0702030302020204" pitchFamily="66" charset="0"/>
                        </a:rPr>
                        <a:t>преди</a:t>
                      </a:r>
                      <a:endParaRPr lang="bg-BG" sz="3600" dirty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r>
                        <a:rPr lang="bg-BG" sz="2800" dirty="0">
                          <a:latin typeface="Comic Sans MS" panose="030F0702030302020204" pitchFamily="66" charset="0"/>
                        </a:rPr>
                        <a:t>минало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4000"/>
                        <a:t>сега</a:t>
                      </a:r>
                      <a:endParaRPr lang="bg-BG" sz="4000" dirty="0"/>
                    </a:p>
                    <a:p>
                      <a:pPr algn="ctr"/>
                      <a:r>
                        <a:rPr lang="bg-BG" sz="2800" dirty="0">
                          <a:latin typeface="Comic Sans MS" panose="030F0702030302020204" pitchFamily="66" charset="0"/>
                        </a:rPr>
                        <a:t>сегашно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4000" dirty="0"/>
                        <a:t>после</a:t>
                      </a:r>
                    </a:p>
                    <a:p>
                      <a:pPr algn="ctr"/>
                      <a:r>
                        <a:rPr lang="bg-BG" sz="2800" dirty="0">
                          <a:latin typeface="Comic Sans MS" panose="030F0702030302020204" pitchFamily="66" charset="0"/>
                        </a:rPr>
                        <a:t>бъдеще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848886"/>
                  </a:ext>
                </a:extLst>
              </a:tr>
              <a:tr h="1238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3600" dirty="0">
                          <a:latin typeface="Comic Sans MS" panose="030F0702030302020204" pitchFamily="66" charset="0"/>
                        </a:rPr>
                        <a:t>ходихме</a:t>
                      </a:r>
                    </a:p>
                    <a:p>
                      <a:pPr algn="ctr"/>
                      <a:endParaRPr lang="bg-BG" sz="3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bg-BG" sz="3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bg-BG" sz="36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3497409"/>
                  </a:ext>
                </a:extLst>
              </a:tr>
              <a:tr h="7718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3600">
                          <a:latin typeface="Comic Sans MS" panose="030F0702030302020204" pitchFamily="66" charset="0"/>
                        </a:rPr>
                        <a:t>гледахме</a:t>
                      </a:r>
                      <a:endParaRPr lang="bg-BG" sz="3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bg-BG" sz="3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bg-BG" sz="36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327705"/>
                  </a:ext>
                </a:extLst>
              </a:tr>
              <a:tr h="780863">
                <a:tc>
                  <a:txBody>
                    <a:bodyPr/>
                    <a:lstStyle/>
                    <a:p>
                      <a:pPr algn="ctr"/>
                      <a:endParaRPr lang="bg-BG" sz="36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3600" dirty="0">
                          <a:latin typeface="Comic Sans MS" panose="030F0702030302020204" pitchFamily="66" charset="0"/>
                        </a:rPr>
                        <a:t>обичам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bg-BG" sz="3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1041174"/>
                  </a:ext>
                </a:extLst>
              </a:tr>
              <a:tr h="780863">
                <a:tc>
                  <a:txBody>
                    <a:bodyPr/>
                    <a:lstStyle/>
                    <a:p>
                      <a:pPr algn="ctr"/>
                      <a:endParaRPr lang="bg-BG" sz="36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3600" dirty="0">
                          <a:latin typeface="Comic Sans MS" panose="030F0702030302020204" pitchFamily="66" charset="0"/>
                        </a:rPr>
                        <a:t>съм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bg-BG" sz="3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7358780"/>
                  </a:ext>
                </a:extLst>
              </a:tr>
              <a:tr h="780863">
                <a:tc>
                  <a:txBody>
                    <a:bodyPr/>
                    <a:lstStyle/>
                    <a:p>
                      <a:pPr algn="ctr"/>
                      <a:endParaRPr lang="bg-BG" sz="36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3600" dirty="0">
                          <a:latin typeface="Comic Sans MS" panose="030F0702030302020204" pitchFamily="66" charset="0"/>
                        </a:rPr>
                        <a:t>(да) взема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bg-BG" sz="3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724899"/>
                  </a:ext>
                </a:extLst>
              </a:tr>
              <a:tr h="780863">
                <a:tc>
                  <a:txBody>
                    <a:bodyPr/>
                    <a:lstStyle/>
                    <a:p>
                      <a:pPr algn="ctr"/>
                      <a:endParaRPr lang="bg-BG" sz="36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bg-BG" sz="3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3600" dirty="0">
                          <a:latin typeface="Comic Sans MS" panose="030F0702030302020204" pitchFamily="66" charset="0"/>
                        </a:rPr>
                        <a:t>ще разкажа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9339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1708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ово поле 4">
            <a:extLst>
              <a:ext uri="{FF2B5EF4-FFF2-40B4-BE49-F238E27FC236}">
                <a16:creationId xmlns:a16="http://schemas.microsoft.com/office/drawing/2014/main" id="{B0489AF2-E68F-243A-3221-DF987AE40558}"/>
              </a:ext>
            </a:extLst>
          </p:cNvPr>
          <p:cNvSpPr txBox="1"/>
          <p:nvPr/>
        </p:nvSpPr>
        <p:spPr>
          <a:xfrm>
            <a:off x="636607" y="648182"/>
            <a:ext cx="6135462" cy="52322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bg-BG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Промени глаголите в </a:t>
            </a:r>
            <a:r>
              <a:rPr lang="bg-BG" sz="2800" b="1" dirty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бъдеще време</a:t>
            </a:r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6" name="Текстово поле 5">
            <a:extLst>
              <a:ext uri="{FF2B5EF4-FFF2-40B4-BE49-F238E27FC236}">
                <a16:creationId xmlns:a16="http://schemas.microsoft.com/office/drawing/2014/main" id="{8B3C6517-CF32-9FCC-F4E3-9293B5853E2C}"/>
              </a:ext>
            </a:extLst>
          </p:cNvPr>
          <p:cNvSpPr txBox="1"/>
          <p:nvPr/>
        </p:nvSpPr>
        <p:spPr>
          <a:xfrm rot="1083185">
            <a:off x="10046825" y="552554"/>
            <a:ext cx="1668983" cy="36933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bg-BG" dirty="0"/>
              <a:t>Урок от „</a:t>
            </a:r>
            <a:r>
              <a:rPr lang="bg-BG" dirty="0" err="1"/>
              <a:t>уча.се</a:t>
            </a:r>
            <a:endParaRPr lang="bg-BG" dirty="0"/>
          </a:p>
        </p:txBody>
      </p:sp>
      <p:sp>
        <p:nvSpPr>
          <p:cNvPr id="7" name="Текстово поле 6">
            <a:extLst>
              <a:ext uri="{FF2B5EF4-FFF2-40B4-BE49-F238E27FC236}">
                <a16:creationId xmlns:a16="http://schemas.microsoft.com/office/drawing/2014/main" id="{18780D53-1367-49EF-C674-8638671C8012}"/>
              </a:ext>
            </a:extLst>
          </p:cNvPr>
          <p:cNvSpPr txBox="1"/>
          <p:nvPr/>
        </p:nvSpPr>
        <p:spPr>
          <a:xfrm>
            <a:off x="401608" y="1909823"/>
            <a:ext cx="11330346" cy="34163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bg-BG" sz="3600" dirty="0">
                <a:latin typeface="Comic Sans MS" panose="030F0702030302020204" pitchFamily="66" charset="0"/>
              </a:rPr>
              <a:t>Във ваканция сме. По цял ден играя навън.</a:t>
            </a:r>
          </a:p>
          <a:p>
            <a:r>
              <a:rPr lang="bg-BG" sz="3600" dirty="0">
                <a:latin typeface="Comic Sans MS" panose="030F0702030302020204" pitchFamily="66" charset="0"/>
              </a:rPr>
              <a:t>Мама ме кара да почистя стаята си. Не искам </a:t>
            </a:r>
          </a:p>
          <a:p>
            <a:r>
              <a:rPr lang="bg-BG" sz="3600" dirty="0">
                <a:latin typeface="Comic Sans MS" panose="030F0702030302020204" pitchFamily="66" charset="0"/>
              </a:rPr>
              <a:t>да чистя, но трябва. Вземам кошче за боклук и </a:t>
            </a:r>
          </a:p>
          <a:p>
            <a:r>
              <a:rPr lang="bg-BG" sz="3600" dirty="0">
                <a:latin typeface="Comic Sans MS" panose="030F0702030302020204" pitchFamily="66" charset="0"/>
              </a:rPr>
              <a:t>обирам всички хартийки от бонбони. Подреждам </a:t>
            </a:r>
          </a:p>
          <a:p>
            <a:r>
              <a:rPr lang="bg-BG" sz="3600" dirty="0">
                <a:latin typeface="Comic Sans MS" panose="030F0702030302020204" pitchFamily="66" charset="0"/>
              </a:rPr>
              <a:t>дрехите си в гардероба, избърсвам праха от </a:t>
            </a:r>
          </a:p>
          <a:p>
            <a:r>
              <a:rPr lang="bg-BG" sz="3600" dirty="0">
                <a:latin typeface="Comic Sans MS" panose="030F0702030302020204" pitchFamily="66" charset="0"/>
              </a:rPr>
              <a:t>бюрото.</a:t>
            </a:r>
          </a:p>
        </p:txBody>
      </p:sp>
      <p:cxnSp>
        <p:nvCxnSpPr>
          <p:cNvPr id="9" name="Право съединение 8">
            <a:extLst>
              <a:ext uri="{FF2B5EF4-FFF2-40B4-BE49-F238E27FC236}">
                <a16:creationId xmlns:a16="http://schemas.microsoft.com/office/drawing/2014/main" id="{17BF456B-A620-C430-E4A0-8D26B471BBE7}"/>
              </a:ext>
            </a:extLst>
          </p:cNvPr>
          <p:cNvCxnSpPr/>
          <p:nvPr/>
        </p:nvCxnSpPr>
        <p:spPr>
          <a:xfrm>
            <a:off x="3603267" y="2465255"/>
            <a:ext cx="8449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Право съединение 9">
            <a:extLst>
              <a:ext uri="{FF2B5EF4-FFF2-40B4-BE49-F238E27FC236}">
                <a16:creationId xmlns:a16="http://schemas.microsoft.com/office/drawing/2014/main" id="{4C815784-C4C7-5FEB-25BC-B08EEAC16C58}"/>
              </a:ext>
            </a:extLst>
          </p:cNvPr>
          <p:cNvCxnSpPr>
            <a:cxnSpLocks/>
          </p:cNvCxnSpPr>
          <p:nvPr/>
        </p:nvCxnSpPr>
        <p:spPr>
          <a:xfrm>
            <a:off x="7242553" y="2500741"/>
            <a:ext cx="13079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Право съединение 12">
            <a:extLst>
              <a:ext uri="{FF2B5EF4-FFF2-40B4-BE49-F238E27FC236}">
                <a16:creationId xmlns:a16="http://schemas.microsoft.com/office/drawing/2014/main" id="{3FC57559-03A3-D64D-4EA6-B369CAD191C7}"/>
              </a:ext>
            </a:extLst>
          </p:cNvPr>
          <p:cNvCxnSpPr>
            <a:cxnSpLocks/>
          </p:cNvCxnSpPr>
          <p:nvPr/>
        </p:nvCxnSpPr>
        <p:spPr>
          <a:xfrm>
            <a:off x="1816768" y="3071303"/>
            <a:ext cx="42792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Право съединение 16">
            <a:extLst>
              <a:ext uri="{FF2B5EF4-FFF2-40B4-BE49-F238E27FC236}">
                <a16:creationId xmlns:a16="http://schemas.microsoft.com/office/drawing/2014/main" id="{9CB374DF-A45D-A89C-18D1-A9BEF83C43DB}"/>
              </a:ext>
            </a:extLst>
          </p:cNvPr>
          <p:cNvCxnSpPr>
            <a:cxnSpLocks/>
          </p:cNvCxnSpPr>
          <p:nvPr/>
        </p:nvCxnSpPr>
        <p:spPr>
          <a:xfrm>
            <a:off x="8455306" y="3071303"/>
            <a:ext cx="20255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Право съединение 19">
            <a:extLst>
              <a:ext uri="{FF2B5EF4-FFF2-40B4-BE49-F238E27FC236}">
                <a16:creationId xmlns:a16="http://schemas.microsoft.com/office/drawing/2014/main" id="{71D60111-2FF9-AD2B-46E2-79E0AE2BCC91}"/>
              </a:ext>
            </a:extLst>
          </p:cNvPr>
          <p:cNvCxnSpPr>
            <a:cxnSpLocks/>
          </p:cNvCxnSpPr>
          <p:nvPr/>
        </p:nvCxnSpPr>
        <p:spPr>
          <a:xfrm flipV="1">
            <a:off x="401608" y="3588469"/>
            <a:ext cx="2048719" cy="19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аво съединение 21">
            <a:extLst>
              <a:ext uri="{FF2B5EF4-FFF2-40B4-BE49-F238E27FC236}">
                <a16:creationId xmlns:a16="http://schemas.microsoft.com/office/drawing/2014/main" id="{8610AB32-D56B-6EBD-8A80-8C54F6FF0251}"/>
              </a:ext>
            </a:extLst>
          </p:cNvPr>
          <p:cNvCxnSpPr>
            <a:cxnSpLocks/>
          </p:cNvCxnSpPr>
          <p:nvPr/>
        </p:nvCxnSpPr>
        <p:spPr>
          <a:xfrm>
            <a:off x="3314865" y="3590398"/>
            <a:ext cx="142175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Право съединение 23">
            <a:extLst>
              <a:ext uri="{FF2B5EF4-FFF2-40B4-BE49-F238E27FC236}">
                <a16:creationId xmlns:a16="http://schemas.microsoft.com/office/drawing/2014/main" id="{D66A19F1-EFE4-71AC-04DE-A3C9FEEC71CA}"/>
              </a:ext>
            </a:extLst>
          </p:cNvPr>
          <p:cNvCxnSpPr>
            <a:cxnSpLocks/>
          </p:cNvCxnSpPr>
          <p:nvPr/>
        </p:nvCxnSpPr>
        <p:spPr>
          <a:xfrm>
            <a:off x="5474825" y="3617983"/>
            <a:ext cx="157415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Право съединение 26">
            <a:extLst>
              <a:ext uri="{FF2B5EF4-FFF2-40B4-BE49-F238E27FC236}">
                <a16:creationId xmlns:a16="http://schemas.microsoft.com/office/drawing/2014/main" id="{99042798-EC77-703B-6451-31B4BF1F3962}"/>
              </a:ext>
            </a:extLst>
          </p:cNvPr>
          <p:cNvCxnSpPr>
            <a:cxnSpLocks/>
          </p:cNvCxnSpPr>
          <p:nvPr/>
        </p:nvCxnSpPr>
        <p:spPr>
          <a:xfrm>
            <a:off x="531975" y="4173791"/>
            <a:ext cx="157415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Право съединение 29">
            <a:extLst>
              <a:ext uri="{FF2B5EF4-FFF2-40B4-BE49-F238E27FC236}">
                <a16:creationId xmlns:a16="http://schemas.microsoft.com/office/drawing/2014/main" id="{B07C3B1E-48C3-342B-ACBF-4B9F9509E9FD}"/>
              </a:ext>
            </a:extLst>
          </p:cNvPr>
          <p:cNvCxnSpPr>
            <a:cxnSpLocks/>
          </p:cNvCxnSpPr>
          <p:nvPr/>
        </p:nvCxnSpPr>
        <p:spPr>
          <a:xfrm>
            <a:off x="8791886" y="4173791"/>
            <a:ext cx="266217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" name="Право съединение 34">
            <a:extLst>
              <a:ext uri="{FF2B5EF4-FFF2-40B4-BE49-F238E27FC236}">
                <a16:creationId xmlns:a16="http://schemas.microsoft.com/office/drawing/2014/main" id="{6C5039D6-B8A4-9513-2C81-D0FE3F2BBDD0}"/>
              </a:ext>
            </a:extLst>
          </p:cNvPr>
          <p:cNvCxnSpPr>
            <a:cxnSpLocks/>
          </p:cNvCxnSpPr>
          <p:nvPr/>
        </p:nvCxnSpPr>
        <p:spPr>
          <a:xfrm>
            <a:off x="5878720" y="4724858"/>
            <a:ext cx="245383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9543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ово поле 4">
            <a:extLst>
              <a:ext uri="{FF2B5EF4-FFF2-40B4-BE49-F238E27FC236}">
                <a16:creationId xmlns:a16="http://schemas.microsoft.com/office/drawing/2014/main" id="{B0489AF2-E68F-243A-3221-DF987AE40558}"/>
              </a:ext>
            </a:extLst>
          </p:cNvPr>
          <p:cNvSpPr txBox="1"/>
          <p:nvPr/>
        </p:nvSpPr>
        <p:spPr>
          <a:xfrm>
            <a:off x="636607" y="648182"/>
            <a:ext cx="6135462" cy="52322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bg-BG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Промени глаголите в </a:t>
            </a:r>
            <a:r>
              <a:rPr lang="bg-BG" sz="2800" b="1" dirty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бъдеще време</a:t>
            </a:r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7" name="Текстово поле 6">
            <a:extLst>
              <a:ext uri="{FF2B5EF4-FFF2-40B4-BE49-F238E27FC236}">
                <a16:creationId xmlns:a16="http://schemas.microsoft.com/office/drawing/2014/main" id="{18780D53-1367-49EF-C674-8638671C8012}"/>
              </a:ext>
            </a:extLst>
          </p:cNvPr>
          <p:cNvSpPr txBox="1"/>
          <p:nvPr/>
        </p:nvSpPr>
        <p:spPr>
          <a:xfrm>
            <a:off x="343808" y="1907265"/>
            <a:ext cx="11072262" cy="34163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bg-BG" sz="3600" dirty="0">
                <a:latin typeface="Comic Sans MS" panose="030F0702030302020204" pitchFamily="66" charset="0"/>
              </a:rPr>
              <a:t>Във ваканция ще бъдем. По цял ден ще играя </a:t>
            </a:r>
          </a:p>
          <a:p>
            <a:r>
              <a:rPr lang="bg-BG" sz="3600" dirty="0">
                <a:latin typeface="Comic Sans MS" panose="030F0702030302020204" pitchFamily="66" charset="0"/>
              </a:rPr>
              <a:t>навън. Мама ще ме кара да почистя стаята си. </a:t>
            </a:r>
          </a:p>
          <a:p>
            <a:r>
              <a:rPr lang="bg-BG" sz="3600" dirty="0">
                <a:latin typeface="Comic Sans MS" panose="030F0702030302020204" pitchFamily="66" charset="0"/>
              </a:rPr>
              <a:t>Няма да искам да чистя, но ще трябва. Ще взем</a:t>
            </a:r>
            <a:r>
              <a:rPr lang="bg-BG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а</a:t>
            </a:r>
            <a:r>
              <a:rPr lang="bg-BG" sz="3600" dirty="0">
                <a:latin typeface="Comic Sans MS" panose="030F0702030302020204" pitchFamily="66" charset="0"/>
              </a:rPr>
              <a:t> </a:t>
            </a:r>
          </a:p>
          <a:p>
            <a:r>
              <a:rPr lang="bg-BG" sz="3600" dirty="0">
                <a:latin typeface="Comic Sans MS" panose="030F0702030302020204" pitchFamily="66" charset="0"/>
              </a:rPr>
              <a:t>кошче за боклук и ще об</a:t>
            </a:r>
            <a:r>
              <a:rPr lang="bg-BG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е</a:t>
            </a:r>
            <a:r>
              <a:rPr lang="bg-BG" sz="3600" dirty="0">
                <a:latin typeface="Comic Sans MS" panose="030F0702030302020204" pitchFamily="66" charset="0"/>
              </a:rPr>
              <a:t>р</a:t>
            </a:r>
            <a:r>
              <a:rPr lang="bg-BG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а</a:t>
            </a:r>
            <a:r>
              <a:rPr lang="bg-BG" sz="3600" dirty="0">
                <a:latin typeface="Comic Sans MS" panose="030F0702030302020204" pitchFamily="66" charset="0"/>
              </a:rPr>
              <a:t> всички хартийки от </a:t>
            </a:r>
          </a:p>
          <a:p>
            <a:r>
              <a:rPr lang="bg-BG" sz="3600" dirty="0">
                <a:latin typeface="Comic Sans MS" panose="030F0702030302020204" pitchFamily="66" charset="0"/>
              </a:rPr>
              <a:t>бонбони. Ще подредя дрехите си в гардероба, </a:t>
            </a:r>
          </a:p>
          <a:p>
            <a:r>
              <a:rPr lang="bg-BG" sz="3600" dirty="0">
                <a:latin typeface="Comic Sans MS" panose="030F0702030302020204" pitchFamily="66" charset="0"/>
              </a:rPr>
              <a:t>ще </a:t>
            </a:r>
            <a:r>
              <a:rPr lang="bg-BG" sz="3600" dirty="0" err="1">
                <a:latin typeface="Comic Sans MS" panose="030F0702030302020204" pitchFamily="66" charset="0"/>
              </a:rPr>
              <a:t>избъша</a:t>
            </a:r>
            <a:r>
              <a:rPr lang="bg-BG" sz="3600" dirty="0">
                <a:latin typeface="Comic Sans MS" panose="030F0702030302020204" pitchFamily="66" charset="0"/>
              </a:rPr>
              <a:t> праха от бюрото.</a:t>
            </a:r>
          </a:p>
        </p:txBody>
      </p:sp>
      <p:cxnSp>
        <p:nvCxnSpPr>
          <p:cNvPr id="9" name="Право съединение 8">
            <a:extLst>
              <a:ext uri="{FF2B5EF4-FFF2-40B4-BE49-F238E27FC236}">
                <a16:creationId xmlns:a16="http://schemas.microsoft.com/office/drawing/2014/main" id="{17BF456B-A620-C430-E4A0-8D26B471BBE7}"/>
              </a:ext>
            </a:extLst>
          </p:cNvPr>
          <p:cNvCxnSpPr>
            <a:cxnSpLocks/>
          </p:cNvCxnSpPr>
          <p:nvPr/>
        </p:nvCxnSpPr>
        <p:spPr>
          <a:xfrm>
            <a:off x="3498499" y="2453833"/>
            <a:ext cx="21202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Право съединение 9">
            <a:extLst>
              <a:ext uri="{FF2B5EF4-FFF2-40B4-BE49-F238E27FC236}">
                <a16:creationId xmlns:a16="http://schemas.microsoft.com/office/drawing/2014/main" id="{4C815784-C4C7-5FEB-25BC-B08EEAC16C58}"/>
              </a:ext>
            </a:extLst>
          </p:cNvPr>
          <p:cNvCxnSpPr>
            <a:cxnSpLocks/>
          </p:cNvCxnSpPr>
          <p:nvPr/>
        </p:nvCxnSpPr>
        <p:spPr>
          <a:xfrm>
            <a:off x="9005104" y="2453833"/>
            <a:ext cx="21413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Право съединение 12">
            <a:extLst>
              <a:ext uri="{FF2B5EF4-FFF2-40B4-BE49-F238E27FC236}">
                <a16:creationId xmlns:a16="http://schemas.microsoft.com/office/drawing/2014/main" id="{3FC57559-03A3-D64D-4EA6-B369CAD191C7}"/>
              </a:ext>
            </a:extLst>
          </p:cNvPr>
          <p:cNvCxnSpPr>
            <a:cxnSpLocks/>
          </p:cNvCxnSpPr>
          <p:nvPr/>
        </p:nvCxnSpPr>
        <p:spPr>
          <a:xfrm>
            <a:off x="3279696" y="3071150"/>
            <a:ext cx="497518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Право съединение 16">
            <a:extLst>
              <a:ext uri="{FF2B5EF4-FFF2-40B4-BE49-F238E27FC236}">
                <a16:creationId xmlns:a16="http://schemas.microsoft.com/office/drawing/2014/main" id="{9CB374DF-A45D-A89C-18D1-A9BEF83C43DB}"/>
              </a:ext>
            </a:extLst>
          </p:cNvPr>
          <p:cNvCxnSpPr>
            <a:cxnSpLocks/>
          </p:cNvCxnSpPr>
          <p:nvPr/>
        </p:nvCxnSpPr>
        <p:spPr>
          <a:xfrm>
            <a:off x="5879939" y="6113362"/>
            <a:ext cx="20255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Право съединение 19">
            <a:extLst>
              <a:ext uri="{FF2B5EF4-FFF2-40B4-BE49-F238E27FC236}">
                <a16:creationId xmlns:a16="http://schemas.microsoft.com/office/drawing/2014/main" id="{71D60111-2FF9-AD2B-46E2-79E0AE2BCC91}"/>
              </a:ext>
            </a:extLst>
          </p:cNvPr>
          <p:cNvCxnSpPr>
            <a:cxnSpLocks/>
          </p:cNvCxnSpPr>
          <p:nvPr/>
        </p:nvCxnSpPr>
        <p:spPr>
          <a:xfrm>
            <a:off x="405114" y="3615425"/>
            <a:ext cx="54748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аво съединение 21">
            <a:extLst>
              <a:ext uri="{FF2B5EF4-FFF2-40B4-BE49-F238E27FC236}">
                <a16:creationId xmlns:a16="http://schemas.microsoft.com/office/drawing/2014/main" id="{8610AB32-D56B-6EBD-8A80-8C54F6FF0251}"/>
              </a:ext>
            </a:extLst>
          </p:cNvPr>
          <p:cNvCxnSpPr>
            <a:cxnSpLocks/>
          </p:cNvCxnSpPr>
          <p:nvPr/>
        </p:nvCxnSpPr>
        <p:spPr>
          <a:xfrm>
            <a:off x="6600869" y="3615425"/>
            <a:ext cx="21663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Право съединение 23">
            <a:extLst>
              <a:ext uri="{FF2B5EF4-FFF2-40B4-BE49-F238E27FC236}">
                <a16:creationId xmlns:a16="http://schemas.microsoft.com/office/drawing/2014/main" id="{D66A19F1-EFE4-71AC-04DE-A3C9FEEC71CA}"/>
              </a:ext>
            </a:extLst>
          </p:cNvPr>
          <p:cNvCxnSpPr>
            <a:cxnSpLocks/>
          </p:cNvCxnSpPr>
          <p:nvPr/>
        </p:nvCxnSpPr>
        <p:spPr>
          <a:xfrm>
            <a:off x="9029621" y="3621376"/>
            <a:ext cx="2002116" cy="4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Право съединение 26">
            <a:extLst>
              <a:ext uri="{FF2B5EF4-FFF2-40B4-BE49-F238E27FC236}">
                <a16:creationId xmlns:a16="http://schemas.microsoft.com/office/drawing/2014/main" id="{99042798-EC77-703B-6451-31B4BF1F3962}"/>
              </a:ext>
            </a:extLst>
          </p:cNvPr>
          <p:cNvCxnSpPr>
            <a:cxnSpLocks/>
          </p:cNvCxnSpPr>
          <p:nvPr/>
        </p:nvCxnSpPr>
        <p:spPr>
          <a:xfrm>
            <a:off x="4558623" y="4204453"/>
            <a:ext cx="19069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Право съединение 29">
            <a:extLst>
              <a:ext uri="{FF2B5EF4-FFF2-40B4-BE49-F238E27FC236}">
                <a16:creationId xmlns:a16="http://schemas.microsoft.com/office/drawing/2014/main" id="{B07C3B1E-48C3-342B-ACBF-4B9F9509E9FD}"/>
              </a:ext>
            </a:extLst>
          </p:cNvPr>
          <p:cNvCxnSpPr>
            <a:cxnSpLocks/>
          </p:cNvCxnSpPr>
          <p:nvPr/>
        </p:nvCxnSpPr>
        <p:spPr>
          <a:xfrm>
            <a:off x="343808" y="5216426"/>
            <a:ext cx="266217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" name="Право съединение 34">
            <a:extLst>
              <a:ext uri="{FF2B5EF4-FFF2-40B4-BE49-F238E27FC236}">
                <a16:creationId xmlns:a16="http://schemas.microsoft.com/office/drawing/2014/main" id="{6C5039D6-B8A4-9513-2C81-D0FE3F2BBDD0}"/>
              </a:ext>
            </a:extLst>
          </p:cNvPr>
          <p:cNvCxnSpPr>
            <a:cxnSpLocks/>
          </p:cNvCxnSpPr>
          <p:nvPr/>
        </p:nvCxnSpPr>
        <p:spPr>
          <a:xfrm>
            <a:off x="2442257" y="4712826"/>
            <a:ext cx="26531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Стрелка: извита нагоре 15">
            <a:extLst>
              <a:ext uri="{FF2B5EF4-FFF2-40B4-BE49-F238E27FC236}">
                <a16:creationId xmlns:a16="http://schemas.microsoft.com/office/drawing/2014/main" id="{776914D6-4984-FCB8-9825-EBB707236BBC}"/>
              </a:ext>
            </a:extLst>
          </p:cNvPr>
          <p:cNvSpPr/>
          <p:nvPr/>
        </p:nvSpPr>
        <p:spPr>
          <a:xfrm rot="10800000">
            <a:off x="213116" y="1457383"/>
            <a:ext cx="4091751" cy="523220"/>
          </a:xfrm>
          <a:prstGeom prst="curvedUpArrow">
            <a:avLst>
              <a:gd name="adj1" fmla="val 20473"/>
              <a:gd name="adj2" fmla="val 66225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318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38E7D36-B1C9-463C-983F-AEA5810A6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B9A221-B33F-47C2-85FF-2C8F363D79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CD0E0EF1-7626-4514-9337-271DD661B1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5F0B1492-9A00-4F80-8771-0BB2C2C435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88952" cy="2544415"/>
          </a:xfrm>
          <a:prstGeom prst="rect">
            <a:avLst/>
          </a:prstGeom>
          <a:ln>
            <a:noFill/>
          </a:ln>
          <a:effectLst>
            <a:outerShdw blurRad="190500" dist="127000" dir="5460000" sx="94000" sy="94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FAC7B62-8ACC-41ED-80AB-8D1CDF38B9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45FF525-9A83-4625-99D9-B267BDE07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1" name="Slide Background">
            <a:extLst>
              <a:ext uri="{FF2B5EF4-FFF2-40B4-BE49-F238E27FC236}">
                <a16:creationId xmlns:a16="http://schemas.microsoft.com/office/drawing/2014/main" id="{B210AC1D-4063-4C6E-9528-FA9C4C0C18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02F8C595-E68C-4306-AED8-DC7826A0A5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144310" cy="6858000"/>
          </a:xfrm>
          <a:prstGeom prst="rect">
            <a:avLst/>
          </a:prstGeom>
          <a:ln>
            <a:noFill/>
          </a:ln>
          <a:effectLst>
            <a:outerShdw blurRad="889000" dist="406400" dir="21540000" sx="90000" sy="90000" algn="t" rotWithShape="0">
              <a:srgbClr val="00000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5D19CEB3-1F58-D3D5-BF53-DDE18B60FF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04972" y="858983"/>
            <a:ext cx="4502552" cy="2021378"/>
          </a:xfr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bg-BG" dirty="0">
                <a:latin typeface="Comic Sans MS" panose="030F0702030302020204" pitchFamily="66" charset="0"/>
              </a:rPr>
              <a:t>Искам да …</a:t>
            </a:r>
            <a:br>
              <a:rPr lang="bg-BG" dirty="0">
                <a:latin typeface="Comic Sans MS" panose="030F0702030302020204" pitchFamily="66" charset="0"/>
              </a:rPr>
            </a:br>
            <a:r>
              <a:rPr lang="bg-BG" dirty="0">
                <a:latin typeface="Comic Sans MS" panose="030F0702030302020204" pitchFamily="66" charset="0"/>
              </a:rPr>
              <a:t>Не искам да …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4" name="Picture 3" descr="Картина, която съдържа карта&#10;&#10;Описанието е генерирано автоматично">
            <a:extLst>
              <a:ext uri="{FF2B5EF4-FFF2-40B4-BE49-F238E27FC236}">
                <a16:creationId xmlns:a16="http://schemas.microsoft.com/office/drawing/2014/main" id="{C59B9F06-CFEA-C354-0D4A-7934DC76D41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990" r="21349" b="1"/>
          <a:stretch/>
        </p:blipFill>
        <p:spPr>
          <a:xfrm>
            <a:off x="-1" y="-2"/>
            <a:ext cx="6374929" cy="6858002"/>
          </a:xfrm>
          <a:prstGeom prst="rect">
            <a:avLst/>
          </a:prstGeom>
        </p:spPr>
      </p:pic>
      <p:sp>
        <p:nvSpPr>
          <p:cNvPr id="3" name="Подзаглавие 2">
            <a:extLst>
              <a:ext uri="{FF2B5EF4-FFF2-40B4-BE49-F238E27FC236}">
                <a16:creationId xmlns:a16="http://schemas.microsoft.com/office/drawing/2014/main" id="{9E2DCB27-AA10-3CBC-0748-A15C8FEA6F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8582" y="3282696"/>
            <a:ext cx="3968783" cy="2957383"/>
          </a:xfrm>
          <a:noFill/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bg-BG" dirty="0">
                <a:latin typeface="Comic Sans MS" panose="030F0702030302020204" pitchFamily="66" charset="0"/>
              </a:rPr>
              <a:t>Трябва да …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bg-BG" dirty="0">
                <a:latin typeface="Comic Sans MS" panose="030F0702030302020204" pitchFamily="66" charset="0"/>
              </a:rPr>
              <a:t>Мога да …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bg-BG" dirty="0">
                <a:latin typeface="Comic Sans MS" panose="030F0702030302020204" pitchFamily="66" charset="0"/>
              </a:rPr>
              <a:t>Обичам да…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bg-BG" dirty="0">
                <a:latin typeface="Comic Sans MS" panose="030F0702030302020204" pitchFamily="66" charset="0"/>
              </a:rPr>
              <a:t>Мразя да …</a:t>
            </a:r>
            <a:endParaRPr lang="en-US" dirty="0">
              <a:latin typeface="Comic Sans MS" panose="030F0702030302020204" pitchFamily="66" charset="0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58B1629-F209-47B0-BA59-6BD937DBB0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Текстово поле 4">
            <a:extLst>
              <a:ext uri="{FF2B5EF4-FFF2-40B4-BE49-F238E27FC236}">
                <a16:creationId xmlns:a16="http://schemas.microsoft.com/office/drawing/2014/main" id="{887DF796-D258-6DDB-73A7-CDD64EA1BFA2}"/>
              </a:ext>
            </a:extLst>
          </p:cNvPr>
          <p:cNvSpPr txBox="1"/>
          <p:nvPr/>
        </p:nvSpPr>
        <p:spPr>
          <a:xfrm rot="1993544">
            <a:off x="11177389" y="289365"/>
            <a:ext cx="825867" cy="36933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bg-BG" dirty="0"/>
              <a:t>Урок 3</a:t>
            </a:r>
          </a:p>
        </p:txBody>
      </p:sp>
    </p:spTree>
    <p:extLst>
      <p:ext uri="{BB962C8B-B14F-4D97-AF65-F5344CB8AC3E}">
        <p14:creationId xmlns:p14="http://schemas.microsoft.com/office/powerpoint/2010/main" val="3715799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ово поле 3">
            <a:extLst>
              <a:ext uri="{FF2B5EF4-FFF2-40B4-BE49-F238E27FC236}">
                <a16:creationId xmlns:a16="http://schemas.microsoft.com/office/drawing/2014/main" id="{87000F8D-498F-A077-DD03-77860E092C92}"/>
              </a:ext>
            </a:extLst>
          </p:cNvPr>
          <p:cNvSpPr txBox="1"/>
          <p:nvPr/>
        </p:nvSpPr>
        <p:spPr>
          <a:xfrm>
            <a:off x="7118222" y="185195"/>
            <a:ext cx="4865434" cy="193899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bg-BG" sz="4000" dirty="0">
                <a:latin typeface="Comic Sans MS" panose="030F0702030302020204" pitchFamily="66" charset="0"/>
              </a:rPr>
              <a:t>Искам </a:t>
            </a:r>
            <a:r>
              <a:rPr lang="bg-BG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  <a:t>да</a:t>
            </a:r>
            <a:r>
              <a:rPr lang="bg-BG" sz="4000" dirty="0">
                <a:latin typeface="Comic Sans MS" panose="030F0702030302020204" pitchFamily="66" charset="0"/>
              </a:rPr>
              <a:t> чистя.</a:t>
            </a:r>
          </a:p>
          <a:p>
            <a:endParaRPr lang="bg-BG" sz="4000" dirty="0">
              <a:latin typeface="Comic Sans MS" panose="030F0702030302020204" pitchFamily="66" charset="0"/>
            </a:endParaRPr>
          </a:p>
          <a:p>
            <a:r>
              <a:rPr lang="bg-BG" sz="40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latin typeface="Comic Sans MS" panose="030F0702030302020204" pitchFamily="66" charset="0"/>
              </a:rPr>
              <a:t>Не</a:t>
            </a:r>
            <a:r>
              <a:rPr lang="bg-BG" sz="4000" dirty="0">
                <a:latin typeface="Comic Sans MS" panose="030F0702030302020204" pitchFamily="66" charset="0"/>
              </a:rPr>
              <a:t> искам </a:t>
            </a:r>
            <a:r>
              <a:rPr lang="bg-BG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  <a:t>да</a:t>
            </a:r>
            <a:r>
              <a:rPr lang="bg-BG" sz="4000" dirty="0">
                <a:latin typeface="Comic Sans MS" panose="030F0702030302020204" pitchFamily="66" charset="0"/>
              </a:rPr>
              <a:t> чистя.</a:t>
            </a:r>
          </a:p>
        </p:txBody>
      </p:sp>
      <p:sp>
        <p:nvSpPr>
          <p:cNvPr id="5" name="Текстово поле 4">
            <a:extLst>
              <a:ext uri="{FF2B5EF4-FFF2-40B4-BE49-F238E27FC236}">
                <a16:creationId xmlns:a16="http://schemas.microsoft.com/office/drawing/2014/main" id="{99647931-C44E-D939-2E9E-810F6ACD2650}"/>
              </a:ext>
            </a:extLst>
          </p:cNvPr>
          <p:cNvSpPr txBox="1"/>
          <p:nvPr/>
        </p:nvSpPr>
        <p:spPr>
          <a:xfrm>
            <a:off x="405113" y="787078"/>
            <a:ext cx="5855193" cy="4031873"/>
          </a:xfrm>
          <a:custGeom>
            <a:avLst/>
            <a:gdLst>
              <a:gd name="connsiteX0" fmla="*/ 0 w 5855193"/>
              <a:gd name="connsiteY0" fmla="*/ 0 h 4031873"/>
              <a:gd name="connsiteX1" fmla="*/ 5855193 w 5855193"/>
              <a:gd name="connsiteY1" fmla="*/ 0 h 4031873"/>
              <a:gd name="connsiteX2" fmla="*/ 5855193 w 5855193"/>
              <a:gd name="connsiteY2" fmla="*/ 4031873 h 4031873"/>
              <a:gd name="connsiteX3" fmla="*/ 0 w 5855193"/>
              <a:gd name="connsiteY3" fmla="*/ 4031873 h 4031873"/>
              <a:gd name="connsiteX4" fmla="*/ 0 w 5855193"/>
              <a:gd name="connsiteY4" fmla="*/ 0 h 4031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55193" h="4031873" extrusionOk="0">
                <a:moveTo>
                  <a:pt x="0" y="0"/>
                </a:moveTo>
                <a:cubicBezTo>
                  <a:pt x="2862650" y="-5264"/>
                  <a:pt x="3327098" y="84467"/>
                  <a:pt x="5855193" y="0"/>
                </a:cubicBezTo>
                <a:cubicBezTo>
                  <a:pt x="5727020" y="1852712"/>
                  <a:pt x="5984343" y="2050374"/>
                  <a:pt x="5855193" y="4031873"/>
                </a:cubicBezTo>
                <a:cubicBezTo>
                  <a:pt x="5038326" y="4138193"/>
                  <a:pt x="2392791" y="4024224"/>
                  <a:pt x="0" y="4031873"/>
                </a:cubicBezTo>
                <a:cubicBezTo>
                  <a:pt x="160128" y="3575941"/>
                  <a:pt x="25049" y="1109042"/>
                  <a:pt x="0" y="0"/>
                </a:cubicBezTo>
                <a:close/>
              </a:path>
            </a:pathLst>
          </a:custGeom>
          <a:noFill/>
          <a:ln w="38100">
            <a:solidFill>
              <a:schemeClr val="accent1"/>
            </a:solidFill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none" rtlCol="0">
            <a:spAutoFit/>
          </a:bodyPr>
          <a:lstStyle/>
          <a:p>
            <a:r>
              <a:rPr lang="bg-BG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Използваме малката думичка</a:t>
            </a:r>
          </a:p>
          <a:p>
            <a:r>
              <a:rPr lang="bg-BG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„да“, когато искаме да кажем:</a:t>
            </a:r>
          </a:p>
          <a:p>
            <a:endParaRPr lang="bg-BG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bg-BG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Искам да …..</a:t>
            </a:r>
          </a:p>
          <a:p>
            <a:pPr algn="ctr"/>
            <a:r>
              <a:rPr lang="bg-BG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Бих искал/а да …..</a:t>
            </a:r>
          </a:p>
          <a:p>
            <a:pPr algn="ctr"/>
            <a:r>
              <a:rPr lang="bg-BG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Трябва да ….</a:t>
            </a:r>
          </a:p>
          <a:p>
            <a:pPr algn="ctr"/>
            <a:r>
              <a:rPr lang="bg-BG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 да ….</a:t>
            </a:r>
          </a:p>
          <a:p>
            <a:pPr algn="ctr"/>
            <a:r>
              <a:rPr lang="bg-BG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Хубаво е да …..</a:t>
            </a:r>
          </a:p>
        </p:txBody>
      </p:sp>
      <p:pic>
        <p:nvPicPr>
          <p:cNvPr id="7" name="Картина 6" descr="Картина, която съдържа текст, графична колекция&#10;&#10;Описанието е генерирано автоматично">
            <a:extLst>
              <a:ext uri="{FF2B5EF4-FFF2-40B4-BE49-F238E27FC236}">
                <a16:creationId xmlns:a16="http://schemas.microsoft.com/office/drawing/2014/main" id="{DFF9BA0E-484C-627A-21E0-682D2D53979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768"/>
          <a:stretch/>
        </p:blipFill>
        <p:spPr>
          <a:xfrm>
            <a:off x="7092485" y="4421529"/>
            <a:ext cx="4708478" cy="2129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945180"/>
      </p:ext>
    </p:extLst>
  </p:cSld>
  <p:clrMapOvr>
    <a:masterClrMapping/>
  </p:clrMapOvr>
</p:sld>
</file>

<file path=ppt/theme/theme1.xml><?xml version="1.0" encoding="utf-8"?>
<a:theme xmlns:a="http://schemas.openxmlformats.org/drawingml/2006/main" name="BevelVTI">
  <a:themeElements>
    <a:clrScheme name="AnalogousFromRegularSeedRightStep">
      <a:dk1>
        <a:srgbClr val="000000"/>
      </a:dk1>
      <a:lt1>
        <a:srgbClr val="FFFFFF"/>
      </a:lt1>
      <a:dk2>
        <a:srgbClr val="412D24"/>
      </a:dk2>
      <a:lt2>
        <a:srgbClr val="E2E6E8"/>
      </a:lt2>
      <a:accent1>
        <a:srgbClr val="E76529"/>
      </a:accent1>
      <a:accent2>
        <a:srgbClr val="CB9A16"/>
      </a:accent2>
      <a:accent3>
        <a:srgbClr val="97AC1F"/>
      </a:accent3>
      <a:accent4>
        <a:srgbClr val="5BB814"/>
      </a:accent4>
      <a:accent5>
        <a:srgbClr val="24BC21"/>
      </a:accent5>
      <a:accent6>
        <a:srgbClr val="14BC57"/>
      </a:accent6>
      <a:hlink>
        <a:srgbClr val="3A8BB0"/>
      </a:hlink>
      <a:folHlink>
        <a:srgbClr val="7F7F7F"/>
      </a:folHlink>
    </a:clrScheme>
    <a:fontScheme name="Custom 53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velVTI" id="{C9E5F598-602B-46C1-AA16-073CEB959654}" vid="{2AE1FD39-65AD-4D34-93E9-C7019D0ECBA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Столичен</Template>
  <TotalTime>760</TotalTime>
  <Words>477</Words>
  <Application>Microsoft Office PowerPoint</Application>
  <PresentationFormat>Широк екран</PresentationFormat>
  <Paragraphs>123</Paragraphs>
  <Slides>13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13</vt:i4>
      </vt:variant>
    </vt:vector>
  </HeadingPairs>
  <TitlesOfParts>
    <vt:vector size="20" baseType="lpstr">
      <vt:lpstr>Arial</vt:lpstr>
      <vt:lpstr>Bierstadt</vt:lpstr>
      <vt:lpstr>Comic Sans MS</vt:lpstr>
      <vt:lpstr>Courier New</vt:lpstr>
      <vt:lpstr>Times New Roman</vt:lpstr>
      <vt:lpstr>Wingdings</vt:lpstr>
      <vt:lpstr>BevelVTI</vt:lpstr>
      <vt:lpstr>Части на речта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Искам да … Не искам да …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Части на речта</dc:title>
  <dc:creator>tatiana dimitrova</dc:creator>
  <cp:lastModifiedBy>tatiana dimitrova</cp:lastModifiedBy>
  <cp:revision>22</cp:revision>
  <dcterms:created xsi:type="dcterms:W3CDTF">2023-04-02T13:57:12Z</dcterms:created>
  <dcterms:modified xsi:type="dcterms:W3CDTF">2023-05-18T09:51:18Z</dcterms:modified>
</cp:coreProperties>
</file>