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752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F239A9A-B4B0-4B32-B8CD-2E25E95134C4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41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18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2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57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63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68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45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13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FEF9-69D0-4F8C-A336-59491FBEDC47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78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AF239A9A-B4B0-4B32-B8CD-2E25E95134C4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70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69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3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AEB9C5D3-0140-4E75-8D7F-C0623D06DFD7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5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3A5666F9-5B40-48E0-8DFD-99EF944CDD22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3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2A698D6B-2C72-4E21-9893-A649C6E2A47D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63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C01AE78-96A2-4A23-B183-3B6DB4374FE7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28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85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7EBDC078-589F-40E3-816C-EE21D62B5BBA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99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513FEF9-69D0-4F8C-A336-59491FBEDC47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5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4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91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05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510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46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45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99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7004436-CA73-4D53-89B4-2A5C7347BF2F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6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00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150518-67E5-C2AB-CE2E-E067A865C8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sz="4000" dirty="0"/>
              <a:t>ЕЗИКОВИ ЛОСТОВЕ </a:t>
            </a:r>
            <a:br>
              <a:rPr lang="bg-BG" sz="4000" dirty="0"/>
            </a:br>
            <a:r>
              <a:rPr lang="bg-BG" sz="4000" dirty="0"/>
              <a:t>по комуникативна философия</a:t>
            </a:r>
            <a:br>
              <a:rPr lang="bg-BG" sz="4000" dirty="0"/>
            </a:br>
            <a:r>
              <a:rPr lang="bg-BG" sz="4000" dirty="0"/>
              <a:t>(Преразказвам приказка)</a:t>
            </a:r>
            <a:endParaRPr lang="es-ES" sz="40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67B445-C52C-6114-A3CA-D4C51F8FBA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dirty="0"/>
              <a:t>Насибе Муса Хюсеин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818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05D076-3A23-8D83-87D1-DE21F492E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Лост 5 – ОБЩУВАНЕ/ Устен сбит преразказ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EF9E9F-CD86-383B-93DA-081A172A1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540623" cy="3318936"/>
          </a:xfrm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Устен преразказ на избраните приказки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Покана и изслушване на колежка – Ваня Донева, която е професионален разказвач на приказки от ефира на българската телевизия.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Тя ще разкаже приказката „Тримата братя и златната ябълка“. Умишлено ще пропуска епизоди от приказката, за да имат възможност учениците да ги допълнят.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Elementary school students listening to the story Vector Image | Lezen,  Kleuterklas, Verhalen">
            <a:extLst>
              <a:ext uri="{FF2B5EF4-FFF2-40B4-BE49-F238E27FC236}">
                <a16:creationId xmlns:a16="http://schemas.microsoft.com/office/drawing/2014/main" id="{237ADA9F-445E-A118-4F15-4AB8DD0A6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9" r="545" b="14321"/>
          <a:stretch/>
        </p:blipFill>
        <p:spPr bwMode="auto">
          <a:xfrm>
            <a:off x="6052576" y="2749746"/>
            <a:ext cx="4844021" cy="312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82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05D076-3A23-8D83-87D1-DE21F492E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Лост 6 – Написване на преразказ </a:t>
            </a:r>
            <a:br>
              <a:rPr lang="ru-RU" dirty="0"/>
            </a:br>
            <a:r>
              <a:rPr lang="ru-RU" dirty="0"/>
              <a:t>+ илюстрация</a:t>
            </a:r>
            <a:br>
              <a:rPr lang="es-ES" dirty="0"/>
            </a:br>
            <a:r>
              <a:rPr lang="es-ES" sz="2000" dirty="0"/>
              <a:t>(</a:t>
            </a:r>
            <a:r>
              <a:rPr lang="ru-RU" sz="2000" dirty="0"/>
              <a:t>Поставяне в пощенски плик и пощенска кутия</a:t>
            </a:r>
            <a:r>
              <a:rPr lang="es-ES" sz="2000" dirty="0"/>
              <a:t>)</a:t>
            </a:r>
            <a:br>
              <a:rPr lang="ru-RU" sz="2000" dirty="0"/>
            </a:b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A5D838C-38EC-B537-EC77-040E533C95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767" t="14320" r="5554" b="18954"/>
          <a:stretch/>
        </p:blipFill>
        <p:spPr>
          <a:xfrm>
            <a:off x="6388657" y="2552164"/>
            <a:ext cx="3593542" cy="348727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7F1AC1E-8235-A7D8-B470-4F50426146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986" t="11866" r="26148" b="30850"/>
          <a:stretch/>
        </p:blipFill>
        <p:spPr>
          <a:xfrm>
            <a:off x="2611256" y="2552164"/>
            <a:ext cx="3192089" cy="348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7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97D64FF-E2F6-D2B1-4313-C13847831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7008" y="655720"/>
            <a:ext cx="7397983" cy="5546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694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FDC41C-7E7A-2FC9-7402-F4A890D7701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973262" y="117662"/>
            <a:ext cx="8245475" cy="871538"/>
          </a:xfrm>
        </p:spPr>
        <p:txBody>
          <a:bodyPr>
            <a:noAutofit/>
          </a:bodyPr>
          <a:lstStyle/>
          <a:p>
            <a:r>
              <a:rPr lang="bg-BG" dirty="0">
                <a:latin typeface="Garamond" panose="02020404030301010803" pitchFamily="18" charset="0"/>
              </a:rPr>
              <a:t>Работни листи към Лост 6</a:t>
            </a:r>
            <a:endParaRPr lang="es-ES" dirty="0">
              <a:latin typeface="Garamond" panose="02020404030301010803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71291B1-32BE-CBCE-EDDD-35C22D0EF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557" y="1152587"/>
            <a:ext cx="3749365" cy="53116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9401908-5411-164F-62DA-FB58A46A3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938" y="1167828"/>
            <a:ext cx="3772227" cy="528111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ED05B0B-7B7E-824B-57DA-44FEF0320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78" y="1201128"/>
            <a:ext cx="3787468" cy="530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6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05D076-3A23-8D83-87D1-DE21F492E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3234269"/>
          </a:xfrm>
        </p:spPr>
        <p:txBody>
          <a:bodyPr>
            <a:normAutofit/>
          </a:bodyPr>
          <a:lstStyle/>
          <a:p>
            <a:r>
              <a:rPr lang="bg-BG" dirty="0"/>
              <a:t>Благодаря Ви </a:t>
            </a:r>
            <a:br>
              <a:rPr lang="bg-BG" dirty="0"/>
            </a:br>
            <a:r>
              <a:rPr lang="bg-BG" dirty="0"/>
              <a:t>за вниманието!</a:t>
            </a:r>
            <a:br>
              <a:rPr lang="ru-RU" sz="2000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663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05D076-3A23-8D83-87D1-DE21F492E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Лост 1 – ГРАМАТИКА : „Да си пропомня изучените части на речта“ </a:t>
            </a:r>
            <a:br>
              <a:rPr lang="ru-RU" dirty="0"/>
            </a:br>
            <a:r>
              <a:rPr lang="ru-RU" sz="2000" dirty="0"/>
              <a:t>(</a:t>
            </a: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стр.40/41 по Български език – Просвета Плюс – Голямото приключение)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EF9E9F-CD86-383B-93DA-081A172A1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Глагол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Съществително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Прилагателно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Съчетаване на съществителни и прилагателни имена – правопис </a:t>
            </a:r>
            <a:r>
              <a:rPr lang="bg-BG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*клипче*</a:t>
            </a:r>
            <a:endParaRPr lang="es-E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Преизказни форми на „Л-„ при глагола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Членуване на съществителни имена в м.р.ед.ч., когато са вършител на действието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0311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FDC41C-7E7A-2FC9-7402-F4A890D77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Работен лист №1 към Лост 1</a:t>
            </a:r>
            <a:endParaRPr lang="es-ES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63460637-9992-01C0-388C-75C489BBC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2" y="2557993"/>
            <a:ext cx="2350000" cy="3317875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F872AFB-35F7-E791-A838-4CC13DF81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709" y="2557993"/>
            <a:ext cx="3416621" cy="331787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54DB0FB-2246-68AD-63E4-8A7685738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637" y="2557993"/>
            <a:ext cx="3505678" cy="331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2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05D076-3A23-8D83-87D1-DE21F492E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797860"/>
            <a:ext cx="9601196" cy="1488140"/>
          </a:xfrm>
        </p:spPr>
        <p:txBody>
          <a:bodyPr>
            <a:normAutofit fontScale="90000"/>
          </a:bodyPr>
          <a:lstStyle/>
          <a:p>
            <a:r>
              <a:rPr lang="ru-RU" dirty="0"/>
              <a:t>Лост 2 – ГРАМАТИКА : „Преразказвам подробно кратък художествен текст“</a:t>
            </a:r>
            <a:br>
              <a:rPr lang="ru-RU" dirty="0"/>
            </a:br>
            <a:r>
              <a:rPr lang="ru-RU" sz="2000" dirty="0"/>
              <a:t>(</a:t>
            </a:r>
            <a:r>
              <a:rPr lang="ru-RU" sz="1800" dirty="0"/>
              <a:t>стр.72/73 по Български език</a:t>
            </a: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EF9E9F-CD86-383B-93DA-081A172A1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3188818"/>
            <a:ext cx="3451408" cy="2024033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Превръщане на пряка реч в непряка</a:t>
            </a:r>
            <a:b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Представяне на речта на героите като реч на разказвача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Интересно! Трансформиране на пряка реч в непряка. Български език 7. клас">
            <a:extLst>
              <a:ext uri="{FF2B5EF4-FFF2-40B4-BE49-F238E27FC236}">
                <a16:creationId xmlns:a16="http://schemas.microsoft.com/office/drawing/2014/main" id="{FB8EEB0B-1380-7556-C753-707CE2207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610" y="2556932"/>
            <a:ext cx="5844988" cy="328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55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88805C2-0CDA-287A-C582-7BEBC83070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8" b="76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1721A77-18A9-02C7-2361-2804ED0FC9EE}"/>
              </a:ext>
            </a:extLst>
          </p:cNvPr>
          <p:cNvSpPr txBox="1"/>
          <p:nvPr/>
        </p:nvSpPr>
        <p:spPr>
          <a:xfrm>
            <a:off x="3357562" y="1225689"/>
            <a:ext cx="54768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bg-BG" dirty="0">
                <a:solidFill>
                  <a:srgbClr val="040C28"/>
                </a:solidFill>
                <a:latin typeface="Google Sans"/>
              </a:rPr>
              <a:t>Превърни пряката реч в непряка </a:t>
            </a:r>
            <a:br>
              <a:rPr lang="bg-BG" dirty="0">
                <a:solidFill>
                  <a:srgbClr val="040C28"/>
                </a:solidFill>
                <a:latin typeface="Google Sans"/>
              </a:rPr>
            </a:br>
            <a:endParaRPr lang="bg-BG" dirty="0">
              <a:solidFill>
                <a:srgbClr val="040C28"/>
              </a:solidFill>
              <a:latin typeface="Google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>
                <a:solidFill>
                  <a:srgbClr val="040C28"/>
                </a:solidFill>
                <a:latin typeface="Google Sans"/>
              </a:rPr>
              <a:t>Мечката проговорила с човешки глас:</a:t>
            </a:r>
            <a:br>
              <a:rPr lang="bg-BG" dirty="0">
                <a:solidFill>
                  <a:srgbClr val="040C28"/>
                </a:solidFill>
                <a:latin typeface="Google Sans"/>
              </a:rPr>
            </a:br>
            <a:r>
              <a:rPr lang="bg-BG" dirty="0">
                <a:solidFill>
                  <a:srgbClr val="040C28"/>
                </a:solidFill>
                <a:latin typeface="Google Sans"/>
              </a:rPr>
              <a:t>- Не се бой! Нищо няма да ти сторя. Аз видях как помогна на мечето 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dirty="0">
              <a:solidFill>
                <a:srgbClr val="040C28"/>
              </a:solidFill>
              <a:latin typeface="Google Sans"/>
            </a:endParaRPr>
          </a:p>
          <a:p>
            <a:br>
              <a:rPr lang="es-ES" dirty="0">
                <a:solidFill>
                  <a:srgbClr val="040C28"/>
                </a:solidFill>
                <a:latin typeface="Google Sans"/>
              </a:rPr>
            </a:br>
            <a:br>
              <a:rPr lang="bg-BG" dirty="0">
                <a:solidFill>
                  <a:srgbClr val="040C28"/>
                </a:solidFill>
                <a:latin typeface="Google Sans"/>
              </a:rPr>
            </a:br>
            <a:endParaRPr lang="bg-BG" dirty="0">
              <a:solidFill>
                <a:srgbClr val="040C28"/>
              </a:solidFill>
              <a:latin typeface="Google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>
                <a:solidFill>
                  <a:srgbClr val="040C28"/>
                </a:solidFill>
                <a:latin typeface="Google Sans"/>
              </a:rPr>
              <a:t>- Е, юначе, какво друго искаш да направим за теб? – попитали орлите </a:t>
            </a:r>
          </a:p>
          <a:p>
            <a:br>
              <a:rPr lang="es-ES" dirty="0">
                <a:solidFill>
                  <a:srgbClr val="040C28"/>
                </a:solidFill>
                <a:latin typeface="Google Sans"/>
              </a:rPr>
            </a:br>
            <a:endParaRPr lang="bg-BG" dirty="0">
              <a:solidFill>
                <a:srgbClr val="040C28"/>
              </a:solidFill>
              <a:latin typeface="Google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b="0" i="0" dirty="0">
              <a:solidFill>
                <a:srgbClr val="040C28"/>
              </a:solidFill>
              <a:effectLst/>
              <a:latin typeface="Google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dirty="0">
              <a:solidFill>
                <a:srgbClr val="040C28"/>
              </a:solidFill>
              <a:latin typeface="Google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b="0" i="0" dirty="0">
                <a:solidFill>
                  <a:srgbClr val="040C28"/>
                </a:solidFill>
                <a:effectLst/>
                <a:latin typeface="Google Sans"/>
              </a:rPr>
              <a:t>- Е, </a:t>
            </a:r>
            <a:r>
              <a:rPr lang="bg-BG" dirty="0">
                <a:solidFill>
                  <a:srgbClr val="040C28"/>
                </a:solidFill>
                <a:latin typeface="Google Sans"/>
              </a:rPr>
              <a:t>щръкле, сладка ли беше кашата? – попита лисицата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b="0" i="0" dirty="0">
              <a:solidFill>
                <a:srgbClr val="040C28"/>
              </a:solidFill>
              <a:effectLst/>
              <a:latin typeface="Google Sans"/>
            </a:endParaRPr>
          </a:p>
          <a:p>
            <a:endParaRPr lang="bg-BG" b="0" i="0" dirty="0">
              <a:solidFill>
                <a:srgbClr val="040C28"/>
              </a:solidFill>
              <a:effectLst/>
              <a:latin typeface="Google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b="0" i="0" dirty="0">
              <a:solidFill>
                <a:srgbClr val="040C28"/>
              </a:solidFill>
              <a:effectLst/>
              <a:latin typeface="Google San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A8B14A-FD70-6B5A-8836-6079772B73F7}"/>
              </a:ext>
            </a:extLst>
          </p:cNvPr>
          <p:cNvSpPr txBox="1">
            <a:spLocks/>
          </p:cNvSpPr>
          <p:nvPr/>
        </p:nvSpPr>
        <p:spPr>
          <a:xfrm>
            <a:off x="1931896" y="238061"/>
            <a:ext cx="9601196" cy="130386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bg-BG" dirty="0"/>
              <a:t>Работен лист №1 към Лост 2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05D076-3A23-8D83-87D1-DE21F492E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/>
              <a:t>Лост 3 – ГРАМАТИКА : „Мога да проверявам правописа на съществителните имена“</a:t>
            </a:r>
            <a:br>
              <a:rPr lang="ru-RU" dirty="0"/>
            </a:br>
            <a:r>
              <a:rPr lang="ru-RU" sz="2000" dirty="0"/>
              <a:t>(</a:t>
            </a: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стр.34/35 по Български език)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EF9E9F-CD86-383B-93DA-081A172A1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Представки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Проверка чрез сродни думи на правописа на съществителните имена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Умалителни имена в художествените текстове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AE89D77-FC66-3C23-E6DD-432F37EA21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9EDF556-EA1E-0937-014F-137B745ECE16}"/>
              </a:ext>
            </a:extLst>
          </p:cNvPr>
          <p:cNvSpPr txBox="1"/>
          <p:nvPr/>
        </p:nvSpPr>
        <p:spPr>
          <a:xfrm>
            <a:off x="0" y="89647"/>
            <a:ext cx="8372475" cy="4495718"/>
          </a:xfrm>
          <a:prstGeom prst="rect">
            <a:avLst/>
          </a:prstGeom>
          <a:solidFill>
            <a:srgbClr val="D4E8E6"/>
          </a:solidFill>
          <a:ln>
            <a:noFill/>
          </a:ln>
          <a:effectLst>
            <a:softEdge rad="127000"/>
          </a:effectLst>
        </p:spPr>
        <p:txBody>
          <a:bodyPr wrap="square" numCol="2" spcCol="360000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bg-BG" sz="1200" dirty="0"/>
              <a:t>Подчертай представките в думите: </a:t>
            </a:r>
          </a:p>
          <a:p>
            <a:pPr>
              <a:lnSpc>
                <a:spcPct val="200000"/>
              </a:lnSpc>
            </a:pPr>
            <a:r>
              <a:rPr lang="bg-BG" sz="1200" dirty="0"/>
              <a:t>Заплело, измъкне, помилвам, проговорила, поседели, попрпиказвали, похапнали, примижала, запътил, разпищели, отсякъл, погледнал</a:t>
            </a:r>
            <a:br>
              <a:rPr lang="bg-BG" sz="1200" dirty="0"/>
            </a:br>
            <a:endParaRPr lang="bg-BG" sz="1200" dirty="0"/>
          </a:p>
          <a:p>
            <a:pPr marL="342900" indent="-342900">
              <a:lnSpc>
                <a:spcPct val="150000"/>
              </a:lnSpc>
              <a:buFont typeface="+mj-lt"/>
              <a:buAutoNum type="arabicPeriod" startAt="2"/>
            </a:pPr>
            <a:r>
              <a:rPr lang="bg-BG" sz="1200" dirty="0"/>
              <a:t>Напиши сродни думи, за да провериш правописа на думите:</a:t>
            </a:r>
          </a:p>
          <a:p>
            <a:pPr>
              <a:lnSpc>
                <a:spcPct val="150000"/>
              </a:lnSpc>
            </a:pPr>
            <a:r>
              <a:rPr lang="bg-BG" sz="1200" dirty="0"/>
              <a:t>гората - </a:t>
            </a:r>
            <a:br>
              <a:rPr lang="bg-BG" sz="1200" dirty="0"/>
            </a:br>
            <a:r>
              <a:rPr lang="bg-BG" sz="1200" dirty="0"/>
              <a:t>сладко -</a:t>
            </a:r>
            <a:br>
              <a:rPr lang="bg-BG" sz="1200" dirty="0"/>
            </a:br>
            <a:r>
              <a:rPr lang="bg-BG" sz="1200" dirty="0"/>
              <a:t>месо -</a:t>
            </a:r>
            <a:br>
              <a:rPr lang="bg-BG" sz="1200" dirty="0"/>
            </a:br>
            <a:r>
              <a:rPr lang="bg-BG" sz="1200" dirty="0"/>
              <a:t>сватба - </a:t>
            </a:r>
            <a:br>
              <a:rPr lang="bg-BG" sz="1200" dirty="0"/>
            </a:br>
            <a:r>
              <a:rPr lang="bg-BG" sz="1200" dirty="0"/>
              <a:t>момък -</a:t>
            </a:r>
            <a:br>
              <a:rPr lang="bg-BG" sz="1200" dirty="0"/>
            </a:br>
            <a:r>
              <a:rPr lang="bg-BG" sz="1200" dirty="0"/>
              <a:t>въже</a:t>
            </a:r>
            <a:r>
              <a:rPr lang="es-ES" sz="1200" dirty="0"/>
              <a:t> –</a:t>
            </a:r>
            <a:br>
              <a:rPr lang="es-ES" sz="1200" dirty="0"/>
            </a:br>
            <a:endParaRPr lang="bg-BG" sz="1200" dirty="0"/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bg-BG" sz="1200" dirty="0"/>
              <a:t>Напиши съществителните имена от изреченията. След това напиши умалителната им форма:</a:t>
            </a:r>
            <a:br>
              <a:rPr lang="bg-BG" sz="1200" dirty="0"/>
            </a:br>
            <a:endParaRPr lang="bg-BG" sz="1200" dirty="0"/>
          </a:p>
          <a:p>
            <a:pPr>
              <a:lnSpc>
                <a:spcPct val="150000"/>
              </a:lnSpc>
            </a:pPr>
            <a:r>
              <a:rPr lang="bg-BG" sz="1200" dirty="0"/>
              <a:t>Мечката била наблизо. Вдигнала нагоре предната си лапа.</a:t>
            </a:r>
            <a:br>
              <a:rPr lang="bg-BG" sz="1200" dirty="0"/>
            </a:br>
            <a:br>
              <a:rPr lang="es-ES" sz="1200" dirty="0"/>
            </a:br>
            <a:endParaRPr lang="bg-BG" sz="1200" dirty="0"/>
          </a:p>
          <a:p>
            <a:pPr>
              <a:lnSpc>
                <a:spcPct val="150000"/>
              </a:lnSpc>
            </a:pPr>
            <a:r>
              <a:rPr lang="bg-BG" sz="1200" dirty="0"/>
              <a:t>Взел едно гърне с прясно мляко.</a:t>
            </a:r>
            <a:br>
              <a:rPr lang="bg-BG" sz="1200" dirty="0"/>
            </a:br>
            <a:br>
              <a:rPr lang="es-ES" sz="1200" dirty="0"/>
            </a:br>
            <a:endParaRPr lang="bg-BG" sz="1200" dirty="0"/>
          </a:p>
          <a:p>
            <a:pPr>
              <a:lnSpc>
                <a:spcPct val="150000"/>
              </a:lnSpc>
            </a:pPr>
            <a:r>
              <a:rPr lang="bg-BG" sz="1200" dirty="0"/>
              <a:t>Щом поклатя въжето един път – спускайте ме!</a:t>
            </a:r>
            <a:br>
              <a:rPr lang="bg-BG" sz="1200" dirty="0"/>
            </a:br>
            <a:br>
              <a:rPr lang="es-ES" sz="1200" dirty="0"/>
            </a:br>
            <a:endParaRPr lang="bg-BG" sz="1200" dirty="0"/>
          </a:p>
          <a:p>
            <a:pPr>
              <a:lnSpc>
                <a:spcPct val="150000"/>
              </a:lnSpc>
            </a:pPr>
            <a:r>
              <a:rPr lang="bg-BG" sz="1200" dirty="0"/>
              <a:t>В градината на къщата им растяло ябълково дърво. </a:t>
            </a:r>
            <a:br>
              <a:rPr lang="es-ES" sz="1200" dirty="0"/>
            </a:br>
            <a:br>
              <a:rPr lang="es-ES" sz="1200" dirty="0"/>
            </a:br>
            <a:br>
              <a:rPr lang="es-ES" sz="1200" dirty="0"/>
            </a:br>
            <a:endParaRPr lang="es-ES" sz="120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821968-2BB2-33CC-2EDE-296F7186B9DB}"/>
              </a:ext>
            </a:extLst>
          </p:cNvPr>
          <p:cNvSpPr txBox="1">
            <a:spLocks/>
          </p:cNvSpPr>
          <p:nvPr/>
        </p:nvSpPr>
        <p:spPr>
          <a:xfrm>
            <a:off x="-838198" y="5841002"/>
            <a:ext cx="9601196" cy="11066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bg-BG" dirty="0"/>
              <a:t>Работен лист №1 към Лост 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010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05D076-3A23-8D83-87D1-DE21F492E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Лост 4 – ОБЩУВАНЕ/РАБОТА С ТЕКСТ : „Зная какво е текст“</a:t>
            </a:r>
            <a:br>
              <a:rPr lang="ru-RU" dirty="0"/>
            </a:br>
            <a:r>
              <a:rPr lang="ru-RU" sz="2000" dirty="0"/>
              <a:t>(</a:t>
            </a: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стр.64/65 по Български език)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EF9E9F-CD86-383B-93DA-081A172A1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какво се състои текстът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А) начало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Б) основна част </a:t>
            </a:r>
            <a:r>
              <a:rPr lang="bg-BG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*клипче от уча.се или академико*</a:t>
            </a:r>
            <a:endParaRPr lang="es-E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В) край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2"/>
            </a:pP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„Откривам ключови думи в текста“ – стр.66/67 по Български език</a:t>
            </a:r>
            <a:b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(Ключовите думи назовават най-важното, за което се говори в текста)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2"/>
            </a:pP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се съставя план на текст? – „Преразказвам подробно кратък художествен текст“ – стр.72/73 по Български език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А) определяне на епизодите в текста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Б) озаглавяване на всеки епизод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В) записване на заглавията последователно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64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FDC41C-7E7A-2FC9-7402-F4A890D77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853" y="919379"/>
            <a:ext cx="9704293" cy="1303867"/>
          </a:xfrm>
        </p:spPr>
        <p:txBody>
          <a:bodyPr>
            <a:normAutofit/>
          </a:bodyPr>
          <a:lstStyle/>
          <a:p>
            <a:r>
              <a:rPr lang="bg-BG" dirty="0"/>
              <a:t>Работен лист №1 към Лост 4</a:t>
            </a:r>
            <a:endParaRPr lang="es-ES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BD95EA75-38EC-B1E8-D13F-72971B517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108" y="2672879"/>
            <a:ext cx="4198984" cy="31016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D7B787AF-F47D-BE30-9D36-C0C373E37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892" y="2676054"/>
            <a:ext cx="3664814" cy="30984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331992B3-80BA-75CB-DF04-9122D1F1A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294" y="2672879"/>
            <a:ext cx="2190015" cy="310192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0268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á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á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TM03457444[[fn=Base]]</Template>
  <TotalTime>124</TotalTime>
  <Words>575</Words>
  <Application>Microsoft Office PowerPoint</Application>
  <PresentationFormat>Panorámica</PresentationFormat>
  <Paragraphs>56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Garamond</vt:lpstr>
      <vt:lpstr>Google Sans</vt:lpstr>
      <vt:lpstr>Rockwell</vt:lpstr>
      <vt:lpstr>Wingdings</vt:lpstr>
      <vt:lpstr>Orgánico</vt:lpstr>
      <vt:lpstr>Atlas</vt:lpstr>
      <vt:lpstr>ЕЗИКОВИ ЛОСТОВЕ  по комуникативна философия (Преразказвам приказка)</vt:lpstr>
      <vt:lpstr>Лост 1 – ГРАМАТИКА : „Да си пропомня изучените части на речта“  (стр.40/41 по Български език – Просвета Плюс – Голямото приключение)</vt:lpstr>
      <vt:lpstr>Работен лист №1 към Лост 1</vt:lpstr>
      <vt:lpstr>Лост 2 – ГРАМАТИКА : „Преразказвам подробно кратък художествен текст“ (стр.72/73 по Български език)</vt:lpstr>
      <vt:lpstr>Presentación de PowerPoint</vt:lpstr>
      <vt:lpstr>Лост 3 – ГРАМАТИКА : „Мога да проверявам правописа на съществителните имена“ (стр.34/35 по Български език)</vt:lpstr>
      <vt:lpstr>Presentación de PowerPoint</vt:lpstr>
      <vt:lpstr>Лост 4 – ОБЩУВАНЕ/РАБОТА С ТЕКСТ : „Зная какво е текст“ (стр.64/65 по Български език)</vt:lpstr>
      <vt:lpstr>Работен лист №1 към Лост 4</vt:lpstr>
      <vt:lpstr>Лост 5 – ОБЩУВАНЕ/ Устен сбит преразказ</vt:lpstr>
      <vt:lpstr>Лост 6 – Написване на преразказ  + илюстрация (Поставяне в пощенски плик и пощенска кутия) </vt:lpstr>
      <vt:lpstr>Presentación de PowerPoint</vt:lpstr>
      <vt:lpstr>Работни листи към Лост 6</vt:lpstr>
      <vt:lpstr>Благодаря Ви  за вниманието!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Jordi Fabregas</dc:creator>
  <cp:lastModifiedBy>Jordi Fabregas</cp:lastModifiedBy>
  <cp:revision>12</cp:revision>
  <dcterms:created xsi:type="dcterms:W3CDTF">2023-03-31T09:00:35Z</dcterms:created>
  <dcterms:modified xsi:type="dcterms:W3CDTF">2023-03-31T20:16:16Z</dcterms:modified>
</cp:coreProperties>
</file>