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5143500" type="screen16x9"/>
  <p:notesSz cx="6858000" cy="9144000"/>
  <p:embeddedFontLst>
    <p:embeddedFont>
      <p:font typeface="Roboto" panose="020B0604020202020204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68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765dbe816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765dbe816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a30ec6a445_2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a30ec6a445_2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a30ec6a445_2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a30ec6a445_2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a30ec6a445_2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a30ec6a445_2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a30ec6a445_2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a30ec6a445_2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a30ec6a445_2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a30ec6a445_2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a30ec6a445_2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a30ec6a445_2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a30ec6a445_2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a30ec6a445_2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a30ec6a445_2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a30ec6a445_2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a30ec6a445_2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a30ec6a445_2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a30ec6a445_2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a30ec6a445_2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a30ec6a445_2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a30ec6a445_2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a30ec6a445_2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a30ec6a445_2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a30ec6a445_2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a30ec6a445_2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a30ec6a445_2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a30ec6a445_2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title" hasCustomPrompt="1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0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21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title"/>
          </p:nvPr>
        </p:nvSpPr>
        <p:spPr>
          <a:xfrm>
            <a:off x="265500" y="666750"/>
            <a:ext cx="4045200" cy="2048700"/>
          </a:xfrm>
          <a:prstGeom prst="rect">
            <a:avLst/>
          </a:prstGeom>
          <a:solidFill>
            <a:srgbClr val="D9EAD3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"/>
              <a:t>ФОЛКЛОРЕН ПРАЗНИЧЕН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"/>
              <a:t>КАЛЕНДАР</a:t>
            </a:r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body" idx="2"/>
          </p:nvPr>
        </p:nvSpPr>
        <p:spPr>
          <a:xfrm>
            <a:off x="4899975" y="331800"/>
            <a:ext cx="3837000" cy="156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1"/>
          </p:nvPr>
        </p:nvSpPr>
        <p:spPr>
          <a:xfrm>
            <a:off x="3505250" y="3642225"/>
            <a:ext cx="2782200" cy="139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3"/>
          <p:cNvSpPr txBox="1"/>
          <p:nvPr/>
        </p:nvSpPr>
        <p:spPr>
          <a:xfrm>
            <a:off x="5527225" y="4811425"/>
            <a:ext cx="4250700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1" name="Google Shape;71;p13"/>
          <p:cNvSpPr txBox="1"/>
          <p:nvPr/>
        </p:nvSpPr>
        <p:spPr>
          <a:xfrm>
            <a:off x="4700725" y="4173550"/>
            <a:ext cx="44433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" sz="1800" b="1">
                <a:latin typeface="Roboto"/>
                <a:ea typeface="Roboto"/>
                <a:cs typeface="Roboto"/>
                <a:sym typeface="Roboto"/>
              </a:rPr>
              <a:t>  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2" name="Google Shape;7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1400" y="2814700"/>
            <a:ext cx="3789900" cy="226297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3"/>
          <p:cNvSpPr txBox="1"/>
          <p:nvPr/>
        </p:nvSpPr>
        <p:spPr>
          <a:xfrm>
            <a:off x="4621550" y="623100"/>
            <a:ext cx="4306200" cy="15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" sz="3000" b="1">
                <a:latin typeface="Roboto"/>
                <a:ea typeface="Roboto"/>
                <a:cs typeface="Roboto"/>
                <a:sym typeface="Roboto"/>
              </a:rPr>
              <a:t>        ФОЛКЛОР -</a:t>
            </a:r>
            <a:endParaRPr sz="30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" sz="3000" b="1">
                <a:latin typeface="Roboto"/>
                <a:ea typeface="Roboto"/>
                <a:cs typeface="Roboto"/>
                <a:sym typeface="Roboto"/>
              </a:rPr>
              <a:t> 	</a:t>
            </a:r>
            <a:r>
              <a:rPr lang="bg" sz="2400" b="1">
                <a:latin typeface="Roboto"/>
                <a:ea typeface="Roboto"/>
                <a:cs typeface="Roboto"/>
                <a:sym typeface="Roboto"/>
              </a:rPr>
              <a:t>НАРОДНА МЪДРОСТ</a:t>
            </a:r>
            <a:endParaRPr sz="24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2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" sz="3000"/>
              <a:t>КОЛЕДА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" sz="3000"/>
              <a:t>РОЖДЕСТВО ХРИСТОВО</a:t>
            </a:r>
            <a:endParaRPr sz="3000"/>
          </a:p>
        </p:txBody>
      </p:sp>
      <p:sp>
        <p:nvSpPr>
          <p:cNvPr id="152" name="Google Shape;152;p22"/>
          <p:cNvSpPr txBox="1">
            <a:spLocks noGrp="1"/>
          </p:cNvSpPr>
          <p:nvPr>
            <p:ph type="body" idx="1"/>
          </p:nvPr>
        </p:nvSpPr>
        <p:spPr>
          <a:xfrm>
            <a:off x="4662450" y="1715000"/>
            <a:ext cx="4481400" cy="3346800"/>
          </a:xfrm>
          <a:prstGeom prst="rect">
            <a:avLst/>
          </a:prstGeom>
          <a:solidFill>
            <a:srgbClr val="D9D9D9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bg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Чества се раждането на Божия син  - Иисус Христос</a:t>
            </a: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bg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Празникът отразява и по-стари представи за кръговрата в природата - за раждането на новото Слънце</a:t>
            </a: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bg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Коледари - група неженени млади мъже изпълняват песни за прослава на стопаните и отправят благопожелания</a:t>
            </a: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" name="Google Shape;15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15000"/>
            <a:ext cx="2853375" cy="186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675" y="3589350"/>
            <a:ext cx="2185450" cy="163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40700" y="3589350"/>
            <a:ext cx="2421750" cy="1554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94500" y="1715000"/>
            <a:ext cx="1735050" cy="186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05175" y="114575"/>
            <a:ext cx="3848375" cy="155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3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"/>
              <a:t>КОЛЕДА</a:t>
            </a:r>
            <a:endParaRPr/>
          </a:p>
        </p:txBody>
      </p:sp>
      <p:sp>
        <p:nvSpPr>
          <p:cNvPr id="163" name="Google Shape;163;p23"/>
          <p:cNvSpPr txBox="1">
            <a:spLocks noGrp="1"/>
          </p:cNvSpPr>
          <p:nvPr>
            <p:ph type="body" idx="1"/>
          </p:nvPr>
        </p:nvSpPr>
        <p:spPr>
          <a:xfrm>
            <a:off x="246700" y="1919075"/>
            <a:ext cx="8447400" cy="2949000"/>
          </a:xfrm>
          <a:prstGeom prst="rect">
            <a:avLst/>
          </a:prstGeom>
          <a:solidFill>
            <a:srgbClr val="D9D9D9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4" name="Google Shape;16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800" y="2038475"/>
            <a:ext cx="3700375" cy="271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2400" y="2220224"/>
            <a:ext cx="4113550" cy="249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42325" y="79075"/>
            <a:ext cx="3397651" cy="155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4"/>
          <p:cNvSpPr txBox="1">
            <a:spLocks noGrp="1"/>
          </p:cNvSpPr>
          <p:nvPr>
            <p:ph type="title"/>
          </p:nvPr>
        </p:nvSpPr>
        <p:spPr>
          <a:xfrm>
            <a:off x="471900" y="292425"/>
            <a:ext cx="8222100" cy="93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"/>
              <a:t>ВЕЛИКДЕН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"/>
              <a:t>ПРОЛЕТЕН ПРАЗНИК</a:t>
            </a:r>
            <a:endParaRPr/>
          </a:p>
        </p:txBody>
      </p:sp>
      <p:sp>
        <p:nvSpPr>
          <p:cNvPr id="172" name="Google Shape;172;p24"/>
          <p:cNvSpPr txBox="1">
            <a:spLocks noGrp="1"/>
          </p:cNvSpPr>
          <p:nvPr>
            <p:ph type="body" idx="1"/>
          </p:nvPr>
        </p:nvSpPr>
        <p:spPr>
          <a:xfrm>
            <a:off x="90450" y="1731450"/>
            <a:ext cx="4695300" cy="3370800"/>
          </a:xfrm>
          <a:prstGeom prst="rect">
            <a:avLst/>
          </a:prstGeom>
          <a:solidFill>
            <a:srgbClr val="D9D9D9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bg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Изразява вярата за възкръсването на християнския Бог </a:t>
            </a: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bg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Отбелязва се възраждането и пробуждането на природата</a:t>
            </a: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bg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Първото яйце се боядисва червено</a:t>
            </a: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bg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Приготвят се хлябове, чиято украса изобразява плодородието и раждането на новия живот</a:t>
            </a: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73" name="Google Shape;17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4400" y="3815150"/>
            <a:ext cx="2281950" cy="128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4725" y="172675"/>
            <a:ext cx="3807250" cy="149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85750" y="1731450"/>
            <a:ext cx="4325350" cy="208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06347" y="3789622"/>
            <a:ext cx="2047199" cy="133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"/>
              <a:t>ЛАЗАРОВДЕН</a:t>
            </a:r>
            <a:endParaRPr/>
          </a:p>
        </p:txBody>
      </p:sp>
      <p:sp>
        <p:nvSpPr>
          <p:cNvPr id="182" name="Google Shape;182;p2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solidFill>
            <a:srgbClr val="D9D9D9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83" name="Google Shape;18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4050" y="1726825"/>
            <a:ext cx="3979951" cy="324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75" y="1677500"/>
            <a:ext cx="5116176" cy="329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9975" y="0"/>
            <a:ext cx="4034025" cy="172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6"/>
          <p:cNvSpPr txBox="1">
            <a:spLocks noGrp="1"/>
          </p:cNvSpPr>
          <p:nvPr>
            <p:ph type="title"/>
          </p:nvPr>
        </p:nvSpPr>
        <p:spPr>
          <a:xfrm>
            <a:off x="471900" y="321475"/>
            <a:ext cx="8222100" cy="9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"/>
              <a:t>ГЕРГЬОВДЕН</a:t>
            </a:r>
            <a:endParaRPr/>
          </a:p>
        </p:txBody>
      </p:sp>
      <p:sp>
        <p:nvSpPr>
          <p:cNvPr id="191" name="Google Shape;191;p26"/>
          <p:cNvSpPr txBox="1">
            <a:spLocks noGrp="1"/>
          </p:cNvSpPr>
          <p:nvPr>
            <p:ph type="body" idx="1"/>
          </p:nvPr>
        </p:nvSpPr>
        <p:spPr>
          <a:xfrm>
            <a:off x="4317075" y="1943750"/>
            <a:ext cx="4678800" cy="1737900"/>
          </a:xfrm>
          <a:prstGeom prst="rect">
            <a:avLst/>
          </a:prstGeom>
          <a:solidFill>
            <a:srgbClr val="D9D9D9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bg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Поставя начало на настъпващото лято и на новата стопанска година</a:t>
            </a: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bg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Свети Георги е закрилник на пастирите и стадата</a:t>
            </a: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" name="Google Shape;19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4300" y="3568800"/>
            <a:ext cx="3001400" cy="140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475" y="3330325"/>
            <a:ext cx="4152600" cy="168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3350" y="1530300"/>
            <a:ext cx="4193725" cy="177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12475" y="234500"/>
            <a:ext cx="2140500" cy="177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7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8018700" cy="35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4572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" sz="3600" dirty="0"/>
              <a:t>БЛАГОДАРЯ ЗА ВНИМАНИЕТО!</a:t>
            </a:r>
            <a:endParaRPr sz="3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pic>
        <p:nvPicPr>
          <p:cNvPr id="201" name="Google Shape;20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9762" y="2268150"/>
            <a:ext cx="3084475" cy="138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4"/>
          <p:cNvSpPr txBox="1">
            <a:spLocks noGrp="1"/>
          </p:cNvSpPr>
          <p:nvPr>
            <p:ph type="title"/>
          </p:nvPr>
        </p:nvSpPr>
        <p:spPr>
          <a:xfrm>
            <a:off x="109150" y="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" sz="3600"/>
              <a:t>КАКВО Е КАЛЕНДАР?</a:t>
            </a:r>
            <a:endParaRPr sz="3600"/>
          </a:p>
        </p:txBody>
      </p:sp>
      <p:pic>
        <p:nvPicPr>
          <p:cNvPr id="79" name="Google Shape;79;p14"/>
          <p:cNvPicPr preferRelativeResize="0"/>
          <p:nvPr/>
        </p:nvPicPr>
        <p:blipFill rotWithShape="1">
          <a:blip r:embed="rId3">
            <a:alphaModFix/>
          </a:blip>
          <a:srcRect l="6076"/>
          <a:stretch/>
        </p:blipFill>
        <p:spPr>
          <a:xfrm>
            <a:off x="228475" y="1025650"/>
            <a:ext cx="4423500" cy="241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8475" y="920162"/>
            <a:ext cx="1998935" cy="1596362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4"/>
          <p:cNvSpPr txBox="1"/>
          <p:nvPr/>
        </p:nvSpPr>
        <p:spPr>
          <a:xfrm>
            <a:off x="471900" y="1421525"/>
            <a:ext cx="5086800" cy="11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" b="1">
                <a:latin typeface="Roboto"/>
                <a:ea typeface="Roboto"/>
                <a:cs typeface="Roboto"/>
                <a:sym typeface="Roboto"/>
              </a:rPr>
              <a:t>   </a:t>
            </a:r>
            <a:r>
              <a:rPr lang="bg" sz="1800" b="1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bg">
                <a:latin typeface="Roboto"/>
                <a:ea typeface="Roboto"/>
                <a:cs typeface="Roboto"/>
                <a:sym typeface="Roboto"/>
              </a:rPr>
              <a:t>                                     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">
                <a:latin typeface="Roboto"/>
                <a:ea typeface="Roboto"/>
                <a:cs typeface="Roboto"/>
                <a:sym typeface="Roboto"/>
              </a:rPr>
              <a:t>    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" name="Google Shape;82;p14"/>
          <p:cNvSpPr txBox="1"/>
          <p:nvPr/>
        </p:nvSpPr>
        <p:spPr>
          <a:xfrm>
            <a:off x="150825" y="3728625"/>
            <a:ext cx="4580100" cy="1124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" b="1">
                <a:latin typeface="Roboto"/>
                <a:ea typeface="Roboto"/>
                <a:cs typeface="Roboto"/>
                <a:sym typeface="Roboto"/>
              </a:rPr>
              <a:t>КОЛЕЛОТО НА ЖИВОТА 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marL="914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">
                <a:latin typeface="Roboto"/>
                <a:ea typeface="Roboto"/>
                <a:cs typeface="Roboto"/>
                <a:sym typeface="Roboto"/>
              </a:rPr>
              <a:t>Захари Зограф                              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">
                <a:latin typeface="Roboto"/>
                <a:ea typeface="Roboto"/>
                <a:cs typeface="Roboto"/>
                <a:sym typeface="Roboto"/>
              </a:rPr>
              <a:t>Фреска от църквата “Св. Преображение господне”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3" name="Google Shape;83;p14"/>
          <p:cNvSpPr txBox="1"/>
          <p:nvPr/>
        </p:nvSpPr>
        <p:spPr>
          <a:xfrm>
            <a:off x="4968875" y="2613725"/>
            <a:ext cx="1960500" cy="767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" b="1">
                <a:latin typeface="Roboto"/>
                <a:ea typeface="Roboto"/>
                <a:cs typeface="Roboto"/>
                <a:sym typeface="Roboto"/>
              </a:rPr>
              <a:t>ПРАБЪЛГАРСКИ КАЛЕНДАР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4" name="Google Shape;8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21200" y="3478613"/>
            <a:ext cx="1333475" cy="12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29375" y="853775"/>
            <a:ext cx="2144775" cy="290252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4"/>
          <p:cNvSpPr txBox="1"/>
          <p:nvPr/>
        </p:nvSpPr>
        <p:spPr>
          <a:xfrm>
            <a:off x="7294575" y="3991975"/>
            <a:ext cx="1492200" cy="767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" b="1">
                <a:latin typeface="Roboto"/>
                <a:ea typeface="Roboto"/>
                <a:cs typeface="Roboto"/>
                <a:sym typeface="Roboto"/>
              </a:rPr>
              <a:t>КАЛЕНДАРЪТ   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" b="1">
                <a:latin typeface="Roboto"/>
                <a:ea typeface="Roboto"/>
                <a:cs typeface="Roboto"/>
                <a:sym typeface="Roboto"/>
              </a:rPr>
              <a:t>        ДНЕС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title"/>
          </p:nvPr>
        </p:nvSpPr>
        <p:spPr>
          <a:xfrm>
            <a:off x="132825" y="250900"/>
            <a:ext cx="8884800" cy="9741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"/>
              <a:t> СЛЪНЧЕВ - ЛУНЕН КАЛЕНДАР </a:t>
            </a:r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body" idx="1"/>
          </p:nvPr>
        </p:nvSpPr>
        <p:spPr>
          <a:xfrm>
            <a:off x="272325" y="1823150"/>
            <a:ext cx="8797800" cy="3058800"/>
          </a:xfrm>
          <a:prstGeom prst="rect">
            <a:avLst/>
          </a:prstGeom>
          <a:solidFill>
            <a:srgbClr val="D9D9D9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bg"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ВКЛЮЧВА ПРАЗНИЦИТЕ, КОИТО СА СВЪРЗАНИ С ПРИРОДНИЯ </a:t>
            </a:r>
            <a:endParaRPr sz="1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bg"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КРЪГОВРАТ И СЪС ЗАВИСЕЩАТА ОТ НЕГО СТОПАНСКА ДЕЙНОСТ </a:t>
            </a:r>
            <a:endParaRPr sz="1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bg"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НА ХОРАТА.</a:t>
            </a:r>
            <a:endParaRPr sz="1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bg"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 ДРЕВНОСТТА ХОРАТА СА ОБОЖЕСТВЯВАЛИ ДВЕТЕ НАЙ-ЯРКИ </a:t>
            </a:r>
            <a:endParaRPr sz="1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bg"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НЕБЕСНИ СВЕТИЛА – СЛЪНЦЕТО И ЛУНАТА.  </a:t>
            </a:r>
            <a:endParaRPr sz="1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bg"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ВСЕКИ НАРОД Е ВЪЗПРИЕЛ СВОЙ ФОЛКЛОРЕН КАЛЕНДАР </a:t>
            </a:r>
            <a:endParaRPr sz="1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bg"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ПО ДВИЖЕНИЕТО НА СЛЪНЦЕТО И НА ЛУНАТА </a:t>
            </a:r>
            <a:endParaRPr sz="1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1600"/>
              </a:spcAft>
              <a:buNone/>
            </a:pPr>
            <a:endParaRPr sz="1100" b="1" u="sng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" name="Google Shape;9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33300" y="1823150"/>
            <a:ext cx="2184325" cy="161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23800" y="3601175"/>
            <a:ext cx="1943100" cy="14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14350" y="250887"/>
            <a:ext cx="2184325" cy="125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6"/>
          <p:cNvSpPr txBox="1">
            <a:spLocks noGrp="1"/>
          </p:cNvSpPr>
          <p:nvPr>
            <p:ph type="title"/>
          </p:nvPr>
        </p:nvSpPr>
        <p:spPr>
          <a:xfrm>
            <a:off x="471900" y="190500"/>
            <a:ext cx="6694200" cy="131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"/>
              <a:t>ФОЛКЛОРЕН ТРАДИЦИОНЕН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"/>
              <a:t>КАЛЕНДАР</a:t>
            </a:r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body" idx="1"/>
          </p:nvPr>
        </p:nvSpPr>
        <p:spPr>
          <a:xfrm>
            <a:off x="3143250" y="1847625"/>
            <a:ext cx="3698700" cy="3022500"/>
          </a:xfrm>
          <a:prstGeom prst="rect">
            <a:avLst/>
          </a:prstGeom>
          <a:solidFill>
            <a:srgbClr val="EFEFE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bg" b="1">
                <a:solidFill>
                  <a:srgbClr val="000000"/>
                </a:solidFill>
              </a:rPr>
              <a:t>Календарът отразява последователността, в която хората празнуват отделните празници</a:t>
            </a:r>
            <a:endParaRPr b="1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bg" b="1">
                <a:solidFill>
                  <a:srgbClr val="000000"/>
                </a:solidFill>
              </a:rPr>
              <a:t>Отразява връзката между религиозната вяра и традициите на общността</a:t>
            </a:r>
            <a:endParaRPr b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b="1">
              <a:solidFill>
                <a:srgbClr val="000000"/>
              </a:solidFill>
            </a:endParaRPr>
          </a:p>
        </p:txBody>
      </p:sp>
      <p:pic>
        <p:nvPicPr>
          <p:cNvPr id="102" name="Google Shape;10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150" y="2309575"/>
            <a:ext cx="2876550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66100" y="1150700"/>
            <a:ext cx="1809750" cy="2707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>
            <a:spLocks noGrp="1"/>
          </p:cNvSpPr>
          <p:nvPr>
            <p:ph type="title"/>
          </p:nvPr>
        </p:nvSpPr>
        <p:spPr>
          <a:xfrm>
            <a:off x="471900" y="284575"/>
            <a:ext cx="82221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"/>
              <a:t>ФОЛКЛОРЕН ПРАЗНИЧЕН КАЛЕНДАР</a:t>
            </a:r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body" idx="1"/>
          </p:nvPr>
        </p:nvSpPr>
        <p:spPr>
          <a:xfrm>
            <a:off x="177100" y="1919075"/>
            <a:ext cx="85170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100" b="1" u="sng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10" name="Google Shape;11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25" y="1184875"/>
            <a:ext cx="4389776" cy="380042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7"/>
          <p:cNvSpPr txBox="1"/>
          <p:nvPr/>
        </p:nvSpPr>
        <p:spPr>
          <a:xfrm>
            <a:off x="4426700" y="1679300"/>
            <a:ext cx="4717200" cy="3224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bg" sz="1800" b="1">
                <a:latin typeface="Roboto"/>
                <a:ea typeface="Roboto"/>
                <a:cs typeface="Roboto"/>
                <a:sym typeface="Roboto"/>
              </a:rPr>
              <a:t>Празниците, свързани със слънчевите и лунните цикли, се обединяват с църковния календар.</a:t>
            </a:r>
            <a:endParaRPr sz="1800" b="1"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 b="1"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bg" sz="1800" b="1">
                <a:latin typeface="Roboto"/>
                <a:ea typeface="Roboto"/>
                <a:cs typeface="Roboto"/>
                <a:sym typeface="Roboto"/>
              </a:rPr>
              <a:t>Българите приемат християнството  - включват се нови празници, посветени на Исус Христос, Света Богородица и други светци.</a:t>
            </a:r>
            <a:endParaRPr sz="1800" b="1"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"/>
              <a:t>ФОЛКЛОРЕН ПРАЗНИЧЕН КАЛЕНДАР</a:t>
            </a:r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body" idx="1"/>
          </p:nvPr>
        </p:nvSpPr>
        <p:spPr>
          <a:xfrm>
            <a:off x="5032375" y="1919075"/>
            <a:ext cx="3968700" cy="3137100"/>
          </a:xfrm>
          <a:prstGeom prst="rect">
            <a:avLst/>
          </a:prstGeom>
          <a:solidFill>
            <a:srgbClr val="D9D9D9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Фолклорният календар е очертан от фолклорните празници на общността през годината:</a:t>
            </a: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bg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Коледа</a:t>
            </a: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bg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Великден</a:t>
            </a: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bg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Гергьовден</a:t>
            </a: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bg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Димитровден</a:t>
            </a: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bg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Цветница</a:t>
            </a: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" name="Google Shape;11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150" y="1762125"/>
            <a:ext cx="4062400" cy="325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 txBox="1">
            <a:spLocks noGrp="1"/>
          </p:cNvSpPr>
          <p:nvPr>
            <p:ph type="title"/>
          </p:nvPr>
        </p:nvSpPr>
        <p:spPr>
          <a:xfrm>
            <a:off x="1801825" y="221375"/>
            <a:ext cx="6723000" cy="118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914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"/>
              <a:t>ФОЛКЛОРЕН ПРАЗНИЧЕН </a:t>
            </a:r>
            <a:endParaRPr/>
          </a:p>
          <a:p>
            <a:pPr marL="914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"/>
              <a:t>КАЛЕНДАР</a:t>
            </a:r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body" idx="1"/>
          </p:nvPr>
        </p:nvSpPr>
        <p:spPr>
          <a:xfrm>
            <a:off x="0" y="1682750"/>
            <a:ext cx="6163800" cy="3171600"/>
          </a:xfrm>
          <a:prstGeom prst="rect">
            <a:avLst/>
          </a:prstGeom>
          <a:solidFill>
            <a:srgbClr val="CCCCCC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bg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Според традиционните схващания годишното календарно време се дели на зима и лято </a:t>
            </a: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bg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Свети Димитър носи зима</a:t>
            </a: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bg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Свети Георги – лято</a:t>
            </a: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bg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Преминаването от един цикъл в друг се счита от трудовите хора за опасен период - отворен за силите на злото</a:t>
            </a: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bg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Ритуалите опазват реда в природата</a:t>
            </a: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5" name="Google Shape;12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4050" y="3155350"/>
            <a:ext cx="2940450" cy="169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4038" y="1218900"/>
            <a:ext cx="2980125" cy="193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8425" y="0"/>
            <a:ext cx="1484024" cy="174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0"/>
          <p:cNvSpPr txBox="1">
            <a:spLocks noGrp="1"/>
          </p:cNvSpPr>
          <p:nvPr>
            <p:ph type="title"/>
          </p:nvPr>
        </p:nvSpPr>
        <p:spPr>
          <a:xfrm>
            <a:off x="150825" y="141375"/>
            <a:ext cx="8896500" cy="136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" sz="2400"/>
              <a:t>СЛОВОТО И ХЛЯБЪТ В ПРАЗНИЧНИЯ ДЕН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" sz="3000"/>
              <a:t>РИТУАЛ</a:t>
            </a:r>
            <a:endParaRPr sz="3000"/>
          </a:p>
        </p:txBody>
      </p:sp>
      <p:sp>
        <p:nvSpPr>
          <p:cNvPr id="133" name="Google Shape;133;p20"/>
          <p:cNvSpPr txBox="1">
            <a:spLocks noGrp="1"/>
          </p:cNvSpPr>
          <p:nvPr>
            <p:ph type="body" idx="1"/>
          </p:nvPr>
        </p:nvSpPr>
        <p:spPr>
          <a:xfrm>
            <a:off x="4811425" y="1658825"/>
            <a:ext cx="4332600" cy="3370800"/>
          </a:xfrm>
          <a:prstGeom prst="rect">
            <a:avLst/>
          </a:prstGeom>
          <a:solidFill>
            <a:srgbClr val="D9D9D9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bg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Празникът е съпроводен от ритуали - действията, които съпровождат народните обичаи</a:t>
            </a: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bg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Приготвянето на хлябовете за различните празници</a:t>
            </a: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bg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Боядисване на яйца за Великден</a:t>
            </a: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bg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Коледуването</a:t>
            </a: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bg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Лазаруването на Лазаровден</a:t>
            </a: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" name="Google Shape;13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4950" y="1654428"/>
            <a:ext cx="2206475" cy="1716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75" y="1668987"/>
            <a:ext cx="2708275" cy="180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54825" y="3467175"/>
            <a:ext cx="2656600" cy="156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0675" y="3467175"/>
            <a:ext cx="2054150" cy="161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1"/>
          <p:cNvSpPr txBox="1">
            <a:spLocks noGrp="1"/>
          </p:cNvSpPr>
          <p:nvPr>
            <p:ph type="title"/>
          </p:nvPr>
        </p:nvSpPr>
        <p:spPr>
          <a:xfrm>
            <a:off x="152550" y="58850"/>
            <a:ext cx="8837700" cy="144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" sz="3000"/>
              <a:t>СЛОВОТО И ХЛЯБЪТ В ПРАЗНИЧНИЯ ДЕН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"/>
              <a:t>РИТУАЛ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1"/>
          <p:cNvSpPr txBox="1">
            <a:spLocks noGrp="1"/>
          </p:cNvSpPr>
          <p:nvPr>
            <p:ph type="body" idx="1"/>
          </p:nvPr>
        </p:nvSpPr>
        <p:spPr>
          <a:xfrm>
            <a:off x="73800" y="1630875"/>
            <a:ext cx="4413000" cy="3280800"/>
          </a:xfrm>
          <a:prstGeom prst="rect">
            <a:avLst/>
          </a:prstGeom>
          <a:solidFill>
            <a:srgbClr val="D9D9D9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bg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 време на ритуалите се произнасят думи или се пеят народни песни</a:t>
            </a: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bg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Смята се, че притежават магическа сила да благославят и да предпазват от злото</a:t>
            </a: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160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9900" y="631525"/>
            <a:ext cx="4973749" cy="205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2675" y="2683575"/>
            <a:ext cx="4477076" cy="245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7325" y="3627500"/>
            <a:ext cx="3711875" cy="15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388</Words>
  <Application>Microsoft Office PowerPoint</Application>
  <PresentationFormat>On-screen Show (16:9)</PresentationFormat>
  <Paragraphs>79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Roboto</vt:lpstr>
      <vt:lpstr>Arial</vt:lpstr>
      <vt:lpstr>Material</vt:lpstr>
      <vt:lpstr>ФОЛКЛОРЕН ПРАЗНИЧЕН КАЛЕНДАР</vt:lpstr>
      <vt:lpstr>КАКВО Е КАЛЕНДАР?</vt:lpstr>
      <vt:lpstr> СЛЪНЧЕВ - ЛУНЕН КАЛЕНДАР </vt:lpstr>
      <vt:lpstr>ФОЛКЛОРЕН ТРАДИЦИОНЕН  КАЛЕНДАР</vt:lpstr>
      <vt:lpstr>ФОЛКЛОРЕН ПРАЗНИЧЕН КАЛЕНДАР</vt:lpstr>
      <vt:lpstr>ФОЛКЛОРЕН ПРАЗНИЧЕН КАЛЕНДАР</vt:lpstr>
      <vt:lpstr>ФОЛКЛОРЕН ПРАЗНИЧЕН  КАЛЕНДАР</vt:lpstr>
      <vt:lpstr>СЛОВОТО И ХЛЯБЪТ В ПРАЗНИЧНИЯ ДЕН  РИТУАЛ</vt:lpstr>
      <vt:lpstr>СЛОВОТО И ХЛЯБЪТ В ПРАЗНИЧНИЯ ДЕН РИТУАЛ </vt:lpstr>
      <vt:lpstr>КОЛЕДА РОЖДЕСТВО ХРИСТОВО</vt:lpstr>
      <vt:lpstr>КОЛЕДА</vt:lpstr>
      <vt:lpstr>ВЕЛИКДЕН  ПРОЛЕТЕН ПРАЗНИК</vt:lpstr>
      <vt:lpstr>ЛАЗАРОВДЕН</vt:lpstr>
      <vt:lpstr>ГЕРГЬОВДЕН</vt:lpstr>
      <vt:lpstr>БЛАГОДАРЯ ЗА ВНИМАНИЕТО!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ФОЛКЛОРЕН ПРАЗНИЧЕН КАЛЕНДАР</dc:title>
  <dc:creator>Association Bulgarian Culture and Education</dc:creator>
  <cp:lastModifiedBy>Association Bulgarian Culture and Education</cp:lastModifiedBy>
  <cp:revision>2</cp:revision>
  <dcterms:modified xsi:type="dcterms:W3CDTF">2020-12-11T11:13:31Z</dcterms:modified>
</cp:coreProperties>
</file>