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2" r:id="rId17"/>
    <p:sldId id="273" r:id="rId18"/>
    <p:sldId id="274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51FFB-3613-3153-7571-7C92539628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BB85B3-DE11-4DF4-CA63-49A0C707FE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F9276-6FD1-E5D6-C039-DD9CCC5B0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B51-39B9-43B1-9D58-39944AB550B4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7BEBF-76B1-ADFF-6E1C-0EA29604A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FA9CB-EF22-14BE-67EA-57160D1CF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B32F-0F18-4BFB-BB84-F61D1EDC9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777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94B77-0178-2F07-E82B-77E71043D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E5F6A-8D3D-370F-2D42-796243E61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13AB1-9833-C64D-39B8-A3516FA04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B51-39B9-43B1-9D58-39944AB550B4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3326C-C321-9CB5-57F1-4DEE008D9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5E039-9CAC-60BE-C753-AF7B7A90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B32F-0F18-4BFB-BB84-F61D1EDC9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03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0545C3-AD2A-9D29-A4FF-FB4594053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962E4-15B1-26EA-1621-68D936180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EB242-B7DD-823C-6E63-E92F9AB39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B51-39B9-43B1-9D58-39944AB550B4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00B61-0B35-23AA-E0F3-637550D32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3268C-39B6-4792-382F-6DA007490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B32F-0F18-4BFB-BB84-F61D1EDC9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53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E8657-A6C8-D767-D965-EE800A98B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1EA57-9898-6137-B170-63FC0916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477E6-D8A4-F827-4120-45CD5A657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B51-39B9-43B1-9D58-39944AB550B4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BCB11-89E6-17CE-BFF8-66F76669A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A23EC-DAA8-1CC6-19F3-B4494BBB8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B32F-0F18-4BFB-BB84-F61D1EDC9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836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54B37-A817-A9D3-F93B-4275CBA99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4E405-8291-81E8-5546-9D6566FF4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94CBB-F80E-0068-668D-571CA30B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B51-39B9-43B1-9D58-39944AB550B4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365E1-43CE-1B1C-09C6-7CFAA3490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46BA9-0DC1-AF0F-7F3A-B15276FC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B32F-0F18-4BFB-BB84-F61D1EDC9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775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C60F-C8B4-517F-4BE8-61062342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93AD5-9C2B-5613-9AA3-7F0865B18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49528-C3C6-82BD-92A0-4270D517F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78D16-F400-29B9-1343-E1938FA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B51-39B9-43B1-9D58-39944AB550B4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30424-1DC3-8DF1-FAFD-883A1CF26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94D17-142C-1482-412F-082FA33F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B32F-0F18-4BFB-BB84-F61D1EDC9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99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49890-436A-3160-B9AE-893A9638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34A8C-F153-D883-117B-360C6E3D4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FADDD-8F95-A57F-D4BA-21EDABFF3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FF3928-449B-D5DF-5138-6CED6CD6D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B02509-002F-0752-561F-57BD5D7183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6825D0-9867-621A-FED1-6938F1D22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B51-39B9-43B1-9D58-39944AB550B4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99710D-2336-D6BE-3134-D64D70DBD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131422-AC00-750C-FF24-BEB0F8BF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B32F-0F18-4BFB-BB84-F61D1EDC9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75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F0B95-0AB3-F76F-1E54-C927CF9F0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44DC31-4021-F753-8E93-0C62209E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B51-39B9-43B1-9D58-39944AB550B4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F9796A-EE31-6496-EEB8-8DAAE616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CB9948-6AC1-5B98-C5FE-431CC847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B32F-0F18-4BFB-BB84-F61D1EDC9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61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F6A2CA-81DF-4418-6AF6-D4B17D5F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B51-39B9-43B1-9D58-39944AB550B4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0A5AF8-1805-AA72-C9FF-C2DFBBF58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EA794-A21C-AC20-15ED-28168AE8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B32F-0F18-4BFB-BB84-F61D1EDC9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721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12609-0729-20EC-6F9F-6D335E010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EA0A9-28F2-C649-3FD7-534CD75DC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D401DE-504A-A7CF-AA97-EAD94F381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39FFB-4295-720B-D180-BC6C613C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B51-39B9-43B1-9D58-39944AB550B4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17B5F-C80A-CE3E-570E-23C6507E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1F3F4-02DA-CEA6-6DEE-B3A1D8EF6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B32F-0F18-4BFB-BB84-F61D1EDC9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45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6EC9-834E-B80C-2DA0-099D3808F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73091-2145-472E-88CE-E6212540DD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131B7-60A5-61E5-004E-AE503836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540EA-BCF0-0E7D-4CB9-A481575A4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0B51-39B9-43B1-9D58-39944AB550B4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9ECCB-14DA-2017-CC1E-2F275ADE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8FCEA-625A-ED46-0D9E-908E3AF8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B32F-0F18-4BFB-BB84-F61D1EDC9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682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44C57-332C-1E7D-6A79-7EE377261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E3B9E-2F91-238D-362D-A917E2B8C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148B1-9464-5100-68D9-6E951DEC1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B0B51-39B9-43B1-9D58-39944AB550B4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2578D-20E3-C2D1-3AE4-AD9F1C78E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4E2FF-C1B2-1317-75EF-2992DA301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9B32F-0F18-4BFB-BB84-F61D1EDC9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51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6A26C-7613-A6CE-AA36-8E9E6A30D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36" y="712459"/>
            <a:ext cx="11403725" cy="1757471"/>
          </a:xfrm>
        </p:spPr>
        <p:txBody>
          <a:bodyPr>
            <a:normAutofit fontScale="90000"/>
          </a:bodyPr>
          <a:lstStyle/>
          <a:p>
            <a:r>
              <a:rPr lang="bg-BG" b="1" dirty="0">
                <a:solidFill>
                  <a:srgbClr val="0070C0"/>
                </a:solidFill>
              </a:rPr>
              <a:t>ВТОРОСТЕПЕННИ ЧАСТИ В ПРОСТОТО ИЗРЕЧЕНИЕ. ДОПЪЛНЕНИЕ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34315-6228-5623-3F28-3B848A63B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17" t="51259" r="21667" b="15407"/>
          <a:stretch/>
        </p:blipFill>
        <p:spPr>
          <a:xfrm>
            <a:off x="1362841" y="3094245"/>
            <a:ext cx="9377680" cy="303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41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9"/>
    </mc:Choice>
    <mc:Fallback>
      <p:transition spd="slow" advTm="217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A3875B-3C9E-5567-4384-FB13B14B2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67" t="31408" r="29667" b="28592"/>
          <a:stretch/>
        </p:blipFill>
        <p:spPr>
          <a:xfrm>
            <a:off x="477520" y="243840"/>
            <a:ext cx="11230638" cy="63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55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30C01C-63B3-3B32-9BF9-358A30C92C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50" t="23407" r="29833" b="38074"/>
          <a:stretch/>
        </p:blipFill>
        <p:spPr>
          <a:xfrm>
            <a:off x="455234" y="366413"/>
            <a:ext cx="11246248" cy="618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13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4EC06C-9F0A-5C78-3C15-EC9DADF72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33" t="28148" r="30250" b="29926"/>
          <a:stretch/>
        </p:blipFill>
        <p:spPr>
          <a:xfrm>
            <a:off x="538479" y="101600"/>
            <a:ext cx="11071744" cy="662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54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7B6B999-88A4-653A-2E52-9D4A3CDA25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04" t="35412" r="29758" b="27742"/>
          <a:stretch/>
        </p:blipFill>
        <p:spPr>
          <a:xfrm>
            <a:off x="393290" y="0"/>
            <a:ext cx="11218914" cy="583656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F3CE912-766F-FBC8-0F9E-864D2D67B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4707624" y="4611504"/>
            <a:ext cx="1678937" cy="167893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19913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35"/>
    </mc:Choice>
    <mc:Fallback>
      <p:transition spd="slow" advTm="57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349898-B48D-033A-8163-A7D2BB7F6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21"/>
          <a:stretch/>
        </p:blipFill>
        <p:spPr>
          <a:xfrm>
            <a:off x="513666" y="1625600"/>
            <a:ext cx="11078894" cy="4935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73ADF7-0C2F-0A28-8A3B-015316237365}"/>
              </a:ext>
            </a:extLst>
          </p:cNvPr>
          <p:cNvSpPr txBox="1"/>
          <p:nvPr/>
        </p:nvSpPr>
        <p:spPr>
          <a:xfrm>
            <a:off x="924560" y="325120"/>
            <a:ext cx="10647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b="1" dirty="0"/>
              <a:t>Проверете написаното и поправете грешките си: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602006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7015B7-51EF-7FA3-6B37-25507E466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49" t="23260" r="29418" b="33480"/>
          <a:stretch/>
        </p:blipFill>
        <p:spPr>
          <a:xfrm>
            <a:off x="792479" y="0"/>
            <a:ext cx="10773499" cy="66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56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79B035-4698-2C19-5356-5BF102E56A32}"/>
              </a:ext>
            </a:extLst>
          </p:cNvPr>
          <p:cNvSpPr txBox="1"/>
          <p:nvPr/>
        </p:nvSpPr>
        <p:spPr>
          <a:xfrm>
            <a:off x="467360" y="457200"/>
            <a:ext cx="11541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b="1" dirty="0"/>
              <a:t>САМОСТОЯТЕЛНА РАБОТА ( домашна работа):</a:t>
            </a:r>
          </a:p>
          <a:p>
            <a:r>
              <a:rPr lang="bg-BG" sz="3600" dirty="0"/>
              <a:t>Прочетете текста (на стр.99-100 от учебното помагало по Български език) и направете задачи 1-6 на стр.100-101</a:t>
            </a: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D0B28D-1B6D-A0AA-0183-336509B62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20" y="2594768"/>
            <a:ext cx="5350110" cy="3119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4CFB1A-9D88-54C8-736C-4BFDB4D89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7" t="13481" r="26833" b="14963"/>
          <a:stretch/>
        </p:blipFill>
        <p:spPr>
          <a:xfrm>
            <a:off x="6364514" y="2367280"/>
            <a:ext cx="5004526" cy="437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70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FD87F8-AD17-6F9E-BD2B-36B820AF0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73" y="443850"/>
            <a:ext cx="11423028" cy="5988482"/>
          </a:xfrm>
          <a:prstGeom prst="rect">
            <a:avLst/>
          </a:prstGeom>
        </p:spPr>
      </p:pic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221E5174-7D98-F45F-57F5-E401C13B9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630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736"/>
    </mc:Choice>
    <mc:Fallback>
      <p:transition spd="slow" advTm="128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BA94D-833D-9D21-BBBC-06D5F8DE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83" t="13639" r="15603" b="13564"/>
          <a:stretch/>
        </p:blipFill>
        <p:spPr>
          <a:xfrm>
            <a:off x="530541" y="283779"/>
            <a:ext cx="11160660" cy="641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04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ED1A89-3533-06E9-27D6-6B661D4CF9DB}"/>
              </a:ext>
            </a:extLst>
          </p:cNvPr>
          <p:cNvSpPr/>
          <p:nvPr/>
        </p:nvSpPr>
        <p:spPr>
          <a:xfrm>
            <a:off x="182880" y="386695"/>
            <a:ext cx="11785600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13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Благодаря за вниманието!</a:t>
            </a:r>
          </a:p>
          <a:p>
            <a:pPr algn="ctr"/>
            <a:endParaRPr lang="bg-BG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r"/>
            <a:r>
              <a:rPr lang="bg-BG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Изготвил: В. Стефанова</a:t>
            </a:r>
            <a:endParaRPr lang="en-US" sz="3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396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DAD6BA-FAE1-96B0-8DE4-6305041AD567}"/>
              </a:ext>
            </a:extLst>
          </p:cNvPr>
          <p:cNvSpPr txBox="1"/>
          <p:nvPr/>
        </p:nvSpPr>
        <p:spPr>
          <a:xfrm>
            <a:off x="304801" y="1681005"/>
            <a:ext cx="114742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3200" b="0" i="0" dirty="0">
                <a:solidFill>
                  <a:srgbClr val="151515"/>
                </a:solidFill>
                <a:effectLst/>
              </a:rPr>
              <a:t>Допълнението пояснява смислово сказуемото.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0" i="0" dirty="0">
                <a:solidFill>
                  <a:srgbClr val="151515"/>
                </a:solidFill>
                <a:effectLst/>
              </a:rPr>
              <a:t>Допълнението се свързва със сказуемото по два начина: без предлог (пряко допълнение) или с предлог (непряко допълнение). </a:t>
            </a:r>
          </a:p>
          <a:p>
            <a:r>
              <a:rPr lang="ru-RU" sz="3200" b="0" i="1" dirty="0">
                <a:solidFill>
                  <a:srgbClr val="0070C0"/>
                </a:solidFill>
                <a:effectLst/>
              </a:rPr>
              <a:t>          Детето рисува </a:t>
            </a:r>
            <a:r>
              <a:rPr lang="ru-RU" sz="3200" b="1" i="1" dirty="0">
                <a:solidFill>
                  <a:srgbClr val="0070C0"/>
                </a:solidFill>
                <a:effectLst/>
              </a:rPr>
              <a:t>картина</a:t>
            </a:r>
            <a:r>
              <a:rPr lang="ru-RU" sz="3200" b="0" i="1" dirty="0">
                <a:solidFill>
                  <a:srgbClr val="0070C0"/>
                </a:solidFill>
                <a:effectLst/>
              </a:rPr>
              <a:t>. Детето рисува </a:t>
            </a:r>
            <a:r>
              <a:rPr lang="ru-RU" sz="3200" b="1" i="1" dirty="0">
                <a:solidFill>
                  <a:srgbClr val="0070C0"/>
                </a:solidFill>
                <a:effectLst/>
              </a:rPr>
              <a:t>с моливи</a:t>
            </a:r>
            <a:r>
              <a:rPr lang="ru-RU" sz="3200" b="0" i="1" dirty="0">
                <a:solidFill>
                  <a:srgbClr val="0070C0"/>
                </a:solidFill>
                <a:effectLst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39837C-24D9-D766-B72C-4C2EA1CF55B7}"/>
              </a:ext>
            </a:extLst>
          </p:cNvPr>
          <p:cNvSpPr txBox="1"/>
          <p:nvPr/>
        </p:nvSpPr>
        <p:spPr>
          <a:xfrm>
            <a:off x="196645" y="769063"/>
            <a:ext cx="11867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/>
              <a:t>Каква второстепенна част е допълнението?</a:t>
            </a:r>
            <a:endParaRPr lang="en-GB" sz="4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634DC8-5B55-1FFD-D6C0-AA1D224FA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96" y="4311498"/>
            <a:ext cx="2723164" cy="194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0FA59E-78EB-8CFF-3D05-D9D798548853}"/>
              </a:ext>
            </a:extLst>
          </p:cNvPr>
          <p:cNvSpPr txBox="1"/>
          <p:nvPr/>
        </p:nvSpPr>
        <p:spPr>
          <a:xfrm>
            <a:off x="3362632" y="4454465"/>
            <a:ext cx="83082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С допълнението се назовават лица или предмети, с които е свързано действието.</a:t>
            </a:r>
          </a:p>
          <a:p>
            <a:r>
              <a:rPr lang="ru-RU" sz="3200" i="1" dirty="0">
                <a:solidFill>
                  <a:srgbClr val="0070C0"/>
                </a:solidFill>
              </a:rPr>
              <a:t>Момчето чете книга. Момчето носи очила.</a:t>
            </a:r>
            <a:endParaRPr lang="en-GB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227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EE4671-234B-ACC2-6843-4CE8B4E6F6AB}"/>
              </a:ext>
            </a:extLst>
          </p:cNvPr>
          <p:cNvSpPr txBox="1"/>
          <p:nvPr/>
        </p:nvSpPr>
        <p:spPr>
          <a:xfrm>
            <a:off x="226141" y="148783"/>
            <a:ext cx="117692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Когато правим синтактичен анализ на изречението, следваме следните стъпки:</a:t>
            </a:r>
            <a:endParaRPr lang="en-GB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BCD33-354D-CCA1-3F7A-DE5B99F6EF0C}"/>
              </a:ext>
            </a:extLst>
          </p:cNvPr>
          <p:cNvSpPr txBox="1"/>
          <p:nvPr/>
        </p:nvSpPr>
        <p:spPr>
          <a:xfrm>
            <a:off x="521109" y="1436808"/>
            <a:ext cx="113660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1. </a:t>
            </a:r>
            <a:r>
              <a:rPr lang="ru-RU" sz="2800" dirty="0"/>
              <a:t>Откриваме сказуемото. То е глаголът в изречението.</a:t>
            </a:r>
          </a:p>
          <a:p>
            <a:r>
              <a:rPr lang="ru-RU" sz="2800" dirty="0"/>
              <a:t>Подчертаваме го с две прави линии:</a:t>
            </a:r>
            <a:endParaRPr lang="en-GB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ED5918-9977-5E48-15F3-D3D38C20F47A}"/>
              </a:ext>
            </a:extLst>
          </p:cNvPr>
          <p:cNvCxnSpPr/>
          <p:nvPr/>
        </p:nvCxnSpPr>
        <p:spPr>
          <a:xfrm>
            <a:off x="6528620" y="2192595"/>
            <a:ext cx="397223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026218-2862-D95E-4CD8-1FD52942F705}"/>
              </a:ext>
            </a:extLst>
          </p:cNvPr>
          <p:cNvCxnSpPr>
            <a:cxnSpLocks/>
          </p:cNvCxnSpPr>
          <p:nvPr/>
        </p:nvCxnSpPr>
        <p:spPr>
          <a:xfrm>
            <a:off x="6538452" y="2054940"/>
            <a:ext cx="390340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A0790A0-FDE6-D15A-1978-69AE19941E7A}"/>
              </a:ext>
            </a:extLst>
          </p:cNvPr>
          <p:cNvSpPr txBox="1"/>
          <p:nvPr/>
        </p:nvSpPr>
        <p:spPr>
          <a:xfrm>
            <a:off x="462118" y="2249496"/>
            <a:ext cx="113955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2. </a:t>
            </a:r>
            <a:r>
              <a:rPr lang="ru-RU" sz="2800" dirty="0"/>
              <a:t>Определяме има ли подлог в изречението. </a:t>
            </a:r>
          </a:p>
          <a:p>
            <a:r>
              <a:rPr lang="ru-RU" sz="2800" dirty="0"/>
              <a:t>Една дума е подлог, ако може да се замени </a:t>
            </a:r>
            <a:r>
              <a:rPr lang="ru-RU" sz="2800" b="1" i="1" dirty="0">
                <a:solidFill>
                  <a:srgbClr val="0070C0"/>
                </a:solidFill>
              </a:rPr>
              <a:t>с  той,  тя,  то,  те</a:t>
            </a:r>
            <a:r>
              <a:rPr lang="ru-RU" sz="2800" dirty="0"/>
              <a:t>. </a:t>
            </a:r>
          </a:p>
          <a:p>
            <a:r>
              <a:rPr lang="ru-RU" sz="2800" dirty="0"/>
              <a:t>Личните местоимения  </a:t>
            </a:r>
            <a:r>
              <a:rPr lang="ru-RU" sz="2800" b="1" i="1" dirty="0">
                <a:solidFill>
                  <a:srgbClr val="0070C0"/>
                </a:solidFill>
              </a:rPr>
              <a:t>аз,  ти,  ние,  вие</a:t>
            </a:r>
            <a:r>
              <a:rPr lang="ru-RU" sz="2800" dirty="0"/>
              <a:t> винаги са подлог в изречението. </a:t>
            </a:r>
          </a:p>
          <a:p>
            <a:r>
              <a:rPr lang="ru-RU" sz="2800" dirty="0"/>
              <a:t>Подлогът се подчертава с една права линия:</a:t>
            </a:r>
            <a:endParaRPr lang="en-GB" sz="28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D9AA95-4DA7-CF80-996E-6EF48AC711DA}"/>
              </a:ext>
            </a:extLst>
          </p:cNvPr>
          <p:cNvCxnSpPr/>
          <p:nvPr/>
        </p:nvCxnSpPr>
        <p:spPr>
          <a:xfrm>
            <a:off x="7462683" y="4218040"/>
            <a:ext cx="345112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9094E5-650C-A740-C026-71E7A3FCF7CB}"/>
              </a:ext>
            </a:extLst>
          </p:cNvPr>
          <p:cNvSpPr txBox="1"/>
          <p:nvPr/>
        </p:nvSpPr>
        <p:spPr>
          <a:xfrm>
            <a:off x="471950" y="4483412"/>
            <a:ext cx="1102196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3. </a:t>
            </a:r>
            <a:r>
              <a:rPr lang="ru-RU" sz="2800" dirty="0"/>
              <a:t>Определяме има ли допълнение.</a:t>
            </a:r>
          </a:p>
          <a:p>
            <a:r>
              <a:rPr lang="ru-RU" sz="2800" dirty="0"/>
              <a:t>Ако думата може да се замени с </a:t>
            </a:r>
            <a:r>
              <a:rPr lang="ru-RU" sz="2800" b="1" i="1" dirty="0">
                <a:solidFill>
                  <a:srgbClr val="0070C0"/>
                </a:solidFill>
              </a:rPr>
              <a:t>него/го, му; нея/я, ѝ; тях/ги, им, </a:t>
            </a:r>
            <a:r>
              <a:rPr lang="ru-RU" sz="2800" dirty="0"/>
              <a:t>значи е допълнение. Допълнения са и формите: мене/ме, ми; тебе/те, ти; нас/ни; вас/ви. Подчертаваме допълнението с две прави линии </a:t>
            </a:r>
          </a:p>
          <a:p>
            <a:r>
              <a:rPr lang="ru-RU" sz="2800" dirty="0"/>
              <a:t>и една пресичаща ги:</a:t>
            </a:r>
            <a:endParaRPr lang="en-GB" sz="28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1D1A46-1ED5-0C5C-8BA3-B5C0C18C7F9C}"/>
              </a:ext>
            </a:extLst>
          </p:cNvPr>
          <p:cNvCxnSpPr/>
          <p:nvPr/>
        </p:nvCxnSpPr>
        <p:spPr>
          <a:xfrm>
            <a:off x="4011561" y="6351639"/>
            <a:ext cx="312665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40DA1C-CEBC-2D61-86D2-EE08927A81BC}"/>
              </a:ext>
            </a:extLst>
          </p:cNvPr>
          <p:cNvCxnSpPr/>
          <p:nvPr/>
        </p:nvCxnSpPr>
        <p:spPr>
          <a:xfrm>
            <a:off x="4011561" y="6538452"/>
            <a:ext cx="305783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A2A87B-62C9-BE71-3C47-521A514B86C3}"/>
              </a:ext>
            </a:extLst>
          </p:cNvPr>
          <p:cNvCxnSpPr/>
          <p:nvPr/>
        </p:nvCxnSpPr>
        <p:spPr>
          <a:xfrm>
            <a:off x="5073445" y="6243484"/>
            <a:ext cx="727587" cy="41295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921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0FD496-8813-E60D-7169-783BFE475023}"/>
              </a:ext>
            </a:extLst>
          </p:cNvPr>
          <p:cNvSpPr txBox="1"/>
          <p:nvPr/>
        </p:nvSpPr>
        <p:spPr>
          <a:xfrm>
            <a:off x="1081549" y="0"/>
            <a:ext cx="98420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4400" b="1" dirty="0"/>
              <a:t>Как се изразява</a:t>
            </a:r>
            <a:r>
              <a:rPr lang="bg-BG" sz="4400" b="1" dirty="0">
                <a:solidFill>
                  <a:srgbClr val="0070C0"/>
                </a:solidFill>
              </a:rPr>
              <a:t> допълнението</a:t>
            </a:r>
            <a:r>
              <a:rPr lang="bg-BG" sz="4400" b="1" dirty="0"/>
              <a:t>?</a:t>
            </a:r>
            <a:endParaRPr lang="en-GB" sz="4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87E2C-1B3C-2D4E-C2C5-827B1E03A18D}"/>
              </a:ext>
            </a:extLst>
          </p:cNvPr>
          <p:cNvSpPr txBox="1"/>
          <p:nvPr/>
        </p:nvSpPr>
        <p:spPr>
          <a:xfrm>
            <a:off x="560438" y="980457"/>
            <a:ext cx="76593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Със съществително име: Нина обича </a:t>
            </a:r>
            <a:r>
              <a:rPr lang="ru-RU" sz="2800" b="1" i="1" dirty="0">
                <a:solidFill>
                  <a:srgbClr val="0070C0"/>
                </a:solidFill>
              </a:rPr>
              <a:t>шоколад</a:t>
            </a:r>
            <a:r>
              <a:rPr lang="ru-RU" sz="2800" i="1" dirty="0">
                <a:solidFill>
                  <a:srgbClr val="0070C0"/>
                </a:solidFill>
              </a:rPr>
              <a:t>.</a:t>
            </a:r>
            <a:endParaRPr lang="en-GB" sz="2800" i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C00C2-A6A2-A941-5625-71B464271804}"/>
              </a:ext>
            </a:extLst>
          </p:cNvPr>
          <p:cNvSpPr txBox="1"/>
          <p:nvPr/>
        </p:nvSpPr>
        <p:spPr>
          <a:xfrm>
            <a:off x="599767" y="2170160"/>
            <a:ext cx="75216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С прилагателно име: </a:t>
            </a:r>
            <a:r>
              <a:rPr lang="ru-RU" sz="2800" i="1" dirty="0"/>
              <a:t>Избраха </a:t>
            </a:r>
            <a:r>
              <a:rPr lang="ru-RU" sz="2800" b="1" i="1" dirty="0">
                <a:solidFill>
                  <a:srgbClr val="0070C0"/>
                </a:solidFill>
              </a:rPr>
              <a:t>най-добрия</a:t>
            </a:r>
            <a:r>
              <a:rPr lang="ru-RU" i="1" dirty="0"/>
              <a:t>.</a:t>
            </a:r>
            <a:endParaRPr lang="en-GB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BB7BFA-9E0C-91BC-E650-51A820196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3786" y="2212257"/>
            <a:ext cx="2222137" cy="1540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995610-DCF0-FC84-53F2-EB8E1781A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9025" y="648929"/>
            <a:ext cx="2224227" cy="14846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B74687-EF90-EB7D-37EA-A9A67B0C2331}"/>
              </a:ext>
            </a:extLst>
          </p:cNvPr>
          <p:cNvSpPr txBox="1"/>
          <p:nvPr/>
        </p:nvSpPr>
        <p:spPr>
          <a:xfrm>
            <a:off x="599768" y="3851476"/>
            <a:ext cx="7875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151515"/>
                </a:solidFill>
                <a:effectLst/>
              </a:rPr>
              <a:t>С числително име: </a:t>
            </a:r>
            <a:r>
              <a:rPr lang="ru-RU" sz="2800" b="0" i="1" dirty="0">
                <a:solidFill>
                  <a:srgbClr val="151515"/>
                </a:solidFill>
                <a:effectLst/>
              </a:rPr>
              <a:t>Наградиха </a:t>
            </a:r>
            <a:r>
              <a:rPr lang="ru-RU" sz="2800" b="1" i="1" dirty="0">
                <a:solidFill>
                  <a:srgbClr val="0070C0"/>
                </a:solidFill>
                <a:effectLst/>
              </a:rPr>
              <a:t>първия</a:t>
            </a:r>
            <a:r>
              <a:rPr lang="ru-RU" b="0" i="0" dirty="0">
                <a:solidFill>
                  <a:srgbClr val="0070C0"/>
                </a:solidFill>
                <a:effectLst/>
              </a:rPr>
              <a:t>.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F9D597-FF9B-FF8A-1DFE-98DDBB85C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045" y="3862234"/>
            <a:ext cx="2254046" cy="13298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4D57A7-6DA0-3CEE-E11A-376D8CBFFA8A}"/>
              </a:ext>
            </a:extLst>
          </p:cNvPr>
          <p:cNvSpPr txBox="1"/>
          <p:nvPr/>
        </p:nvSpPr>
        <p:spPr>
          <a:xfrm>
            <a:off x="589934" y="5167303"/>
            <a:ext cx="81116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С лично местоимение: Довечера ще </a:t>
            </a:r>
            <a:r>
              <a:rPr lang="ru-RU" sz="2800" b="1" i="1" dirty="0">
                <a:solidFill>
                  <a:srgbClr val="0070C0"/>
                </a:solidFill>
              </a:rPr>
              <a:t>го</a:t>
            </a:r>
            <a:r>
              <a:rPr lang="ru-RU" sz="2800" dirty="0"/>
              <a:t> посрещнем.</a:t>
            </a:r>
          </a:p>
          <a:p>
            <a:r>
              <a:rPr lang="ru-RU" sz="2800" dirty="0"/>
              <a:t>С възвратно лично местоимение: </a:t>
            </a:r>
            <a:r>
              <a:rPr lang="ru-RU" sz="2800" i="1" dirty="0"/>
              <a:t>Той не мислеше </a:t>
            </a:r>
            <a:r>
              <a:rPr lang="ru-RU" sz="2800" b="1" i="1" dirty="0">
                <a:solidFill>
                  <a:srgbClr val="0070C0"/>
                </a:solidFill>
              </a:rPr>
              <a:t>за себе си</a:t>
            </a:r>
            <a:r>
              <a:rPr lang="ru-RU" sz="2800" i="1" dirty="0"/>
              <a:t>.</a:t>
            </a:r>
            <a:endParaRPr lang="en-GB" sz="2800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A313A2-A433-06F7-1E93-80C95901C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0031" y="5260260"/>
            <a:ext cx="2266059" cy="151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86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C41B2B-FD44-439D-40E1-636BBFCC0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4" t="29185" r="24583" b="19408"/>
          <a:stretch/>
        </p:blipFill>
        <p:spPr>
          <a:xfrm>
            <a:off x="507999" y="172720"/>
            <a:ext cx="11309573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67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26F77E-61FB-27CE-1C00-EB46CF32A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16" t="47408" r="21917" b="20741"/>
          <a:stretch/>
        </p:blipFill>
        <p:spPr>
          <a:xfrm>
            <a:off x="0" y="1353246"/>
            <a:ext cx="12192000" cy="414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94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E31FD5-0ED8-D715-03E2-D432571AF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11" y="2368449"/>
            <a:ext cx="10912363" cy="41405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1930C5-CDC4-4858-2644-B094D5031C39}"/>
              </a:ext>
            </a:extLst>
          </p:cNvPr>
          <p:cNvSpPr txBox="1"/>
          <p:nvPr/>
        </p:nvSpPr>
        <p:spPr>
          <a:xfrm>
            <a:off x="589935" y="316780"/>
            <a:ext cx="1128743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4800" b="1" dirty="0"/>
              <a:t>Нека да се упражним!</a:t>
            </a:r>
          </a:p>
          <a:p>
            <a:r>
              <a:rPr lang="bg-BG" sz="2400" i="1" dirty="0"/>
              <a:t>Зад.1- Съставете изречения като добавите сказуемо и пряко допълнение от думите в оранжевите полета. Запишете ги в тетрадките и направете синтактичен разбор на изреченията.</a:t>
            </a:r>
          </a:p>
          <a:p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1598323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386C19-67DA-A5D4-661E-FE57E9D0D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09" t="32593" r="30496" b="26074"/>
          <a:stretch/>
        </p:blipFill>
        <p:spPr>
          <a:xfrm>
            <a:off x="457200" y="0"/>
            <a:ext cx="11206480" cy="66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63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21AAE0-5158-0918-A43D-94862667E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34" t="29482" r="29750" b="31703"/>
          <a:stretch/>
        </p:blipFill>
        <p:spPr>
          <a:xfrm>
            <a:off x="467359" y="233680"/>
            <a:ext cx="11191745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15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349</Words>
  <Application>Microsoft Office PowerPoint</Application>
  <PresentationFormat>Widescreen</PresentationFormat>
  <Paragraphs>31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ВТОРОСТЕПЕННИ ЧАСТИ В ПРОСТОТО ИЗРЕЧЕНИЕ. ДОПЪЛНЕНИЕ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ВТОРОСТЕПЕННИ ЧАСТИ В ПРОСТОТО ИЗРЕЧЕНИЕ. ДОПЪЛНЕНИЕ</dc:title>
  <dc:creator>Association Bulgarian Culture and Education</dc:creator>
  <cp:lastModifiedBy>Association Bulgarian Culture and Education</cp:lastModifiedBy>
  <cp:revision>2</cp:revision>
  <dcterms:created xsi:type="dcterms:W3CDTF">2023-04-21T23:15:10Z</dcterms:created>
  <dcterms:modified xsi:type="dcterms:W3CDTF">2023-04-22T00:53:36Z</dcterms:modified>
</cp:coreProperties>
</file>